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0" r:id="rId4"/>
    <p:sldId id="261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396" r:id="rId137"/>
    <p:sldId id="397" r:id="rId138"/>
    <p:sldId id="398" r:id="rId139"/>
    <p:sldId id="399" r:id="rId140"/>
    <p:sldId id="400" r:id="rId141"/>
    <p:sldId id="401" r:id="rId142"/>
    <p:sldId id="402" r:id="rId143"/>
    <p:sldId id="403" r:id="rId144"/>
    <p:sldId id="404" r:id="rId145"/>
    <p:sldId id="405" r:id="rId146"/>
    <p:sldId id="406" r:id="rId147"/>
    <p:sldId id="407" r:id="rId148"/>
    <p:sldId id="408" r:id="rId149"/>
    <p:sldId id="409" r:id="rId150"/>
    <p:sldId id="410" r:id="rId151"/>
    <p:sldId id="411" r:id="rId152"/>
    <p:sldId id="412" r:id="rId153"/>
    <p:sldId id="413" r:id="rId154"/>
    <p:sldId id="414" r:id="rId155"/>
    <p:sldId id="415" r:id="rId156"/>
    <p:sldId id="416" r:id="rId157"/>
    <p:sldId id="417" r:id="rId158"/>
    <p:sldId id="418" r:id="rId159"/>
    <p:sldId id="419" r:id="rId160"/>
    <p:sldId id="420" r:id="rId161"/>
    <p:sldId id="421" r:id="rId162"/>
    <p:sldId id="422" r:id="rId163"/>
    <p:sldId id="423" r:id="rId164"/>
    <p:sldId id="424" r:id="rId165"/>
    <p:sldId id="425" r:id="rId166"/>
    <p:sldId id="426" r:id="rId167"/>
    <p:sldId id="427" r:id="rId168"/>
    <p:sldId id="428" r:id="rId169"/>
    <p:sldId id="429" r:id="rId170"/>
  </p:sldIdLst>
  <p:sldSz cx="10071100" cy="7556500"/>
  <p:notesSz cx="10071100" cy="7556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1212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17340" y="330200"/>
            <a:ext cx="183642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FA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0665" y="4231640"/>
            <a:ext cx="704977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0909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A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E46C0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0909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A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46100" y="1686560"/>
            <a:ext cx="3996690" cy="4069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384800" y="1739963"/>
            <a:ext cx="4212590" cy="402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0909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A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0909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0909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7725" y="2171700"/>
            <a:ext cx="8375650" cy="1330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A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900" y="1318260"/>
            <a:ext cx="9385300" cy="5128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E46C0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3555" y="7027545"/>
            <a:ext cx="2316353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900" y="7248624"/>
            <a:ext cx="245745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90909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://getbootstrap.com/javascript/#tab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hyperlink" Target="http://www.mobify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lesjoiesducode.tumblr.com/" TargetMode="External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://bisouslescopains.tumblr.com/" TargetMode="Externa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pnggauntlet.com/" TargetMode="External"/><Relationship Id="rId2" Type="http://schemas.openxmlformats.org/officeDocument/2006/relationships/hyperlink" Target="http://luci.criosweb.ro/riot/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jp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javascript/#modals" TargetMode="External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validator.w3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://brackets.io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://www.sublimetext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any.org/Download/Releases" TargetMode="External"/><Relationship Id="rId7" Type="http://schemas.openxmlformats.org/officeDocument/2006/relationships/image" Target="../media/image17.jpg"/><Relationship Id="rId2" Type="http://schemas.openxmlformats.org/officeDocument/2006/relationships/hyperlink" Target="http://panic.com/cod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hyperlink" Target="http://netbeans.org/" TargetMode="External"/><Relationship Id="rId4" Type="http://schemas.openxmlformats.org/officeDocument/2006/relationships/hyperlink" Target="http://www.activestate.com/komodo-ide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fr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andre.alapetite.fr/doc-alex/alx_special.htm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fr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://www.visuodesign.com/" TargetMode="Externa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hyperlink" Target="mailto:monmail@gmail.com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000" y="7261324"/>
            <a:ext cx="56515" cy="113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5"/>
              </a:lnSpc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0071100" cy="7556500"/>
            <a:chOff x="0" y="0"/>
            <a:chExt cx="10071100" cy="7556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0071100" cy="755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046755"/>
              <a:ext cx="10071100" cy="509905"/>
            </a:xfrm>
            <a:custGeom>
              <a:avLst/>
              <a:gdLst/>
              <a:ahLst/>
              <a:cxnLst/>
              <a:rect l="l" t="t" r="r" b="b"/>
              <a:pathLst>
                <a:path w="10071100" h="509904">
                  <a:moveTo>
                    <a:pt x="0" y="509743"/>
                  </a:moveTo>
                  <a:lnTo>
                    <a:pt x="0" y="0"/>
                  </a:lnTo>
                  <a:lnTo>
                    <a:pt x="10071100" y="0"/>
                  </a:lnTo>
                  <a:lnTo>
                    <a:pt x="10071100" y="509743"/>
                  </a:lnTo>
                  <a:lnTo>
                    <a:pt x="0" y="509743"/>
                  </a:lnTo>
                  <a:close/>
                </a:path>
              </a:pathLst>
            </a:custGeom>
            <a:solidFill>
              <a:srgbClr val="000000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9" y="1979637"/>
              <a:ext cx="10071100" cy="3050540"/>
            </a:xfrm>
            <a:custGeom>
              <a:avLst/>
              <a:gdLst/>
              <a:ahLst/>
              <a:cxnLst/>
              <a:rect l="l" t="t" r="r" b="b"/>
              <a:pathLst>
                <a:path w="10071100" h="3050540">
                  <a:moveTo>
                    <a:pt x="0" y="0"/>
                  </a:moveTo>
                  <a:lnTo>
                    <a:pt x="10070570" y="0"/>
                  </a:lnTo>
                  <a:lnTo>
                    <a:pt x="10070570" y="3050413"/>
                  </a:lnTo>
                  <a:lnTo>
                    <a:pt x="0" y="3050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811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82800" y="2489200"/>
            <a:ext cx="60064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Initiation </a:t>
            </a:r>
            <a:r>
              <a:rPr sz="4400" b="1" spc="-5" dirty="0">
                <a:solidFill>
                  <a:srgbClr val="FFAF00"/>
                </a:solidFill>
                <a:latin typeface="Arial"/>
                <a:cs typeface="Arial"/>
              </a:rPr>
              <a:t>HTML </a:t>
            </a:r>
            <a:r>
              <a:rPr sz="4400" b="1" spc="-5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4400" b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spc="-5" dirty="0">
                <a:solidFill>
                  <a:srgbClr val="FFAF00"/>
                </a:solidFill>
                <a:latin typeface="Arial"/>
                <a:cs typeface="Arial"/>
              </a:rPr>
              <a:t>CSS</a:t>
            </a:r>
            <a:endParaRPr sz="4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54300" y="3441700"/>
            <a:ext cx="4779645" cy="8153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596265" marR="5080" indent="-584200">
              <a:lnSpc>
                <a:spcPts val="3100"/>
              </a:lnSpc>
              <a:spcBef>
                <a:spcPts val="219"/>
              </a:spcBef>
            </a:pPr>
            <a:r>
              <a:rPr sz="2600" dirty="0">
                <a:solidFill>
                  <a:srgbClr val="FAF9F9"/>
                </a:solidFill>
                <a:latin typeface="Arial"/>
                <a:cs typeface="Arial"/>
              </a:rPr>
              <a:t>Apprendre </a:t>
            </a:r>
            <a:r>
              <a:rPr sz="2600" spc="-5" dirty="0">
                <a:solidFill>
                  <a:srgbClr val="FFAF00"/>
                </a:solidFill>
                <a:latin typeface="Arial"/>
                <a:cs typeface="Arial"/>
              </a:rPr>
              <a:t>les bases </a:t>
            </a: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du langage  pour </a:t>
            </a:r>
            <a:r>
              <a:rPr sz="2600" dirty="0">
                <a:solidFill>
                  <a:srgbClr val="FAF9F9"/>
                </a:solidFill>
                <a:latin typeface="Arial"/>
                <a:cs typeface="Arial"/>
              </a:rPr>
              <a:t>créer </a:t>
            </a: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des </a:t>
            </a:r>
            <a:r>
              <a:rPr sz="2600" dirty="0">
                <a:solidFill>
                  <a:srgbClr val="FAF9F9"/>
                </a:solidFill>
                <a:latin typeface="Arial"/>
                <a:cs typeface="Arial"/>
              </a:rPr>
              <a:t>sites</a:t>
            </a:r>
            <a:r>
              <a:rPr sz="2600" spc="-3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AF9F9"/>
                </a:solidFill>
                <a:latin typeface="Arial"/>
                <a:cs typeface="Arial"/>
              </a:rPr>
              <a:t>web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95895" y="3729532"/>
            <a:ext cx="7489190" cy="9525"/>
            <a:chOff x="1295895" y="3729532"/>
            <a:chExt cx="7489190" cy="9525"/>
          </a:xfrm>
        </p:grpSpPr>
        <p:sp>
          <p:nvSpPr>
            <p:cNvPr id="11" name="object 11"/>
            <p:cNvSpPr/>
            <p:nvPr/>
          </p:nvSpPr>
          <p:spPr>
            <a:xfrm>
              <a:off x="8006588" y="3734295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09">
                  <a:moveTo>
                    <a:pt x="778141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AF9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95895" y="3734295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10">
                  <a:moveTo>
                    <a:pt x="778141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AF9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33700" y="355600"/>
            <a:ext cx="425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Mettre </a:t>
            </a:r>
            <a:r>
              <a:rPr sz="3000" spc="-5" dirty="0">
                <a:solidFill>
                  <a:srgbClr val="585858"/>
                </a:solidFill>
              </a:rPr>
              <a:t>son site en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ligne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472800" y="1601133"/>
            <a:ext cx="9132920" cy="4415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10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9600" y="203200"/>
            <a:ext cx="3771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 listes ordonnées</a:t>
            </a:r>
            <a:r>
              <a:rPr sz="2400" spc="-95" dirty="0"/>
              <a:t> </a:t>
            </a:r>
            <a:r>
              <a:rPr sz="2400" dirty="0"/>
              <a:t>&lt;ol&gt;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495711" y="5327173"/>
            <a:ext cx="2770303" cy="7205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22500" y="1333500"/>
            <a:ext cx="5638800" cy="161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100</a:t>
            </a:fld>
            <a:endParaRPr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434195" cy="22225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5080" indent="-381000">
              <a:lnSpc>
                <a:spcPct val="144100"/>
              </a:lnSpc>
              <a:spcBef>
                <a:spcPts val="1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balise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&lt;ol&gt;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liste ordonnée et numérotée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(par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défaut dans le navigateur).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faut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l’ouvrir en début de liste et la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fermer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après le dernier élément de la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liste.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balise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&lt;li&gt;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élément de la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liste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101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05100" y="355600"/>
            <a:ext cx="47078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listes ordonnées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&lt;ol&gt;</a:t>
            </a:r>
            <a:endParaRPr sz="30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232900" cy="39497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4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éléments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&lt;ul&gt;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&lt;ol&gt;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ne peuvent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contenir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 des</a:t>
            </a:r>
            <a:r>
              <a:rPr sz="24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éléments</a:t>
            </a:r>
            <a:endParaRPr sz="24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320"/>
              </a:spcBef>
            </a:pP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&lt;li&gt;</a:t>
            </a:r>
            <a:endParaRPr sz="2400">
              <a:latin typeface="Arial"/>
              <a:cs typeface="Arial"/>
            </a:endParaRPr>
          </a:p>
          <a:p>
            <a:pPr marL="393700" marR="17399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Chaque élément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&lt;li&gt;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contenir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éléments de bloc ou des  éléments incorporés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(p, </a:t>
            </a:r>
            <a:r>
              <a:rPr sz="2400" spc="-50" dirty="0">
                <a:solidFill>
                  <a:srgbClr val="585858"/>
                </a:solidFill>
                <a:latin typeface="Arial"/>
                <a:cs typeface="Arial"/>
              </a:rPr>
              <a:t>div,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blockquote, h1,</a:t>
            </a:r>
            <a:r>
              <a:rPr sz="2400" spc="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etc.).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listes peuvent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s'imbriquer</a:t>
            </a:r>
            <a:endParaRPr sz="2400">
              <a:latin typeface="Arial"/>
              <a:cs typeface="Arial"/>
            </a:endParaRPr>
          </a:p>
          <a:p>
            <a:pPr marL="393700" marR="120650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mélanger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&lt;ul&gt;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&lt;ol&gt;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condition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les</a:t>
            </a:r>
            <a:r>
              <a:rPr sz="2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fermer  correctement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102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76600" y="355600"/>
            <a:ext cx="3560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Contenu </a:t>
            </a:r>
            <a:r>
              <a:rPr sz="3000" dirty="0">
                <a:solidFill>
                  <a:srgbClr val="585858"/>
                </a:solidFill>
              </a:rPr>
              <a:t>d’une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liste</a:t>
            </a:r>
            <a:endParaRPr sz="30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3600" y="203200"/>
            <a:ext cx="3278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Exemple</a:t>
            </a:r>
            <a:r>
              <a:rPr sz="2400" spc="-90" dirty="0"/>
              <a:t> </a:t>
            </a:r>
            <a:r>
              <a:rPr sz="2400" dirty="0"/>
              <a:t>d’imbrication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776218" y="4698160"/>
            <a:ext cx="1824049" cy="1595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65931" y="4546180"/>
            <a:ext cx="3431968" cy="205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9500" y="1041400"/>
            <a:ext cx="8229600" cy="265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103</a:t>
            </a:fld>
            <a:endParaRPr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5040630" cy="7556500"/>
          </a:xfrm>
          <a:custGeom>
            <a:avLst/>
            <a:gdLst/>
            <a:ahLst/>
            <a:cxnLst/>
            <a:rect l="l" t="t" r="r" b="b"/>
            <a:pathLst>
              <a:path w="5040630" h="7556500">
                <a:moveTo>
                  <a:pt x="0" y="0"/>
                </a:moveTo>
                <a:lnTo>
                  <a:pt x="5040312" y="0"/>
                </a:lnTo>
                <a:lnTo>
                  <a:pt x="5040312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558800"/>
            <a:ext cx="4091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Exemple</a:t>
            </a:r>
            <a:r>
              <a:rPr sz="3000" spc="-90" dirty="0"/>
              <a:t> </a:t>
            </a:r>
            <a:r>
              <a:rPr sz="3000" dirty="0"/>
              <a:t>d’imbrication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6430884" y="807772"/>
            <a:ext cx="2041236" cy="2631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3200" y="1981200"/>
            <a:ext cx="4457700" cy="424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14242" y="3886200"/>
            <a:ext cx="2566125" cy="2806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104</a:t>
            </a:fld>
            <a:endParaRPr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636010"/>
          </a:xfrm>
          <a:custGeom>
            <a:avLst/>
            <a:gdLst/>
            <a:ahLst/>
            <a:cxnLst/>
            <a:rect l="l" t="t" r="r" b="b"/>
            <a:pathLst>
              <a:path w="10071100" h="3636010">
                <a:moveTo>
                  <a:pt x="0" y="0"/>
                </a:moveTo>
                <a:lnTo>
                  <a:pt x="10071100" y="0"/>
                </a:lnTo>
                <a:lnTo>
                  <a:pt x="10071100" y="3635819"/>
                </a:lnTo>
                <a:lnTo>
                  <a:pt x="0" y="3635819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1900" y="203200"/>
            <a:ext cx="5076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 listes </a:t>
            </a:r>
            <a:r>
              <a:rPr sz="2400" spc="-5" dirty="0"/>
              <a:t>en </a:t>
            </a:r>
            <a:r>
              <a:rPr sz="2400" dirty="0"/>
              <a:t>pratique – les</a:t>
            </a:r>
            <a:r>
              <a:rPr sz="2400" spc="-100" dirty="0"/>
              <a:t> </a:t>
            </a:r>
            <a:r>
              <a:rPr sz="2400" dirty="0"/>
              <a:t>onglets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187700" y="6731000"/>
            <a:ext cx="379285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http://getbootstrap.com/javascript/#tabs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77927" y="4760310"/>
            <a:ext cx="5352090" cy="12557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0800" y="901700"/>
            <a:ext cx="4470400" cy="265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2387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105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24300" y="6934200"/>
            <a:ext cx="22294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http://www.mobify.com/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11300" y="355600"/>
            <a:ext cx="71012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listes </a:t>
            </a:r>
            <a:r>
              <a:rPr sz="3000" spc="-5" dirty="0">
                <a:solidFill>
                  <a:srgbClr val="585858"/>
                </a:solidFill>
              </a:rPr>
              <a:t>en </a:t>
            </a:r>
            <a:r>
              <a:rPr sz="3000" dirty="0">
                <a:solidFill>
                  <a:srgbClr val="585858"/>
                </a:solidFill>
              </a:rPr>
              <a:t>pratique – les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navigations</a:t>
            </a:r>
            <a:endParaRPr sz="3000"/>
          </a:p>
        </p:txBody>
      </p:sp>
      <p:grpSp>
        <p:nvGrpSpPr>
          <p:cNvPr id="5" name="object 5"/>
          <p:cNvGrpSpPr/>
          <p:nvPr/>
        </p:nvGrpSpPr>
        <p:grpSpPr>
          <a:xfrm>
            <a:off x="0" y="1409700"/>
            <a:ext cx="10071100" cy="5181600"/>
            <a:chOff x="0" y="1409700"/>
            <a:chExt cx="10071100" cy="5181600"/>
          </a:xfrm>
        </p:grpSpPr>
        <p:sp>
          <p:nvSpPr>
            <p:cNvPr id="6" name="object 6"/>
            <p:cNvSpPr/>
            <p:nvPr/>
          </p:nvSpPr>
          <p:spPr>
            <a:xfrm>
              <a:off x="0" y="1409700"/>
              <a:ext cx="6311900" cy="3429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26000" y="2844800"/>
              <a:ext cx="5245100" cy="3746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8900" y="7248624"/>
            <a:ext cx="2387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106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5040630" cy="7556500"/>
          </a:xfrm>
          <a:custGeom>
            <a:avLst/>
            <a:gdLst/>
            <a:ahLst/>
            <a:cxnLst/>
            <a:rect l="l" t="t" r="r" b="b"/>
            <a:pathLst>
              <a:path w="5040630" h="7556500">
                <a:moveTo>
                  <a:pt x="0" y="0"/>
                </a:moveTo>
                <a:lnTo>
                  <a:pt x="5040312" y="0"/>
                </a:lnTo>
                <a:lnTo>
                  <a:pt x="5040312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879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60" dirty="0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sz="800" spc="-5" dirty="0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342900"/>
            <a:ext cx="4241800" cy="9144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3400"/>
              </a:lnSpc>
              <a:spcBef>
                <a:spcPts val="380"/>
              </a:spcBef>
            </a:pPr>
            <a:r>
              <a:rPr sz="3000" dirty="0"/>
              <a:t>Les listes </a:t>
            </a:r>
            <a:r>
              <a:rPr sz="3000" spc="-5" dirty="0"/>
              <a:t>en </a:t>
            </a:r>
            <a:r>
              <a:rPr sz="3000" dirty="0"/>
              <a:t>pratique</a:t>
            </a:r>
            <a:r>
              <a:rPr sz="3000" spc="-95" dirty="0"/>
              <a:t> </a:t>
            </a:r>
            <a:r>
              <a:rPr sz="3000" dirty="0"/>
              <a:t>–  les</a:t>
            </a:r>
            <a:r>
              <a:rPr sz="3000" spc="-10" dirty="0"/>
              <a:t> </a:t>
            </a:r>
            <a:r>
              <a:rPr sz="3000" dirty="0"/>
              <a:t>navigations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5499100" y="411480"/>
            <a:ext cx="3684270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3900"/>
              </a:lnSpc>
              <a:spcBef>
                <a:spcPts val="100"/>
              </a:spcBef>
              <a:buClr>
                <a:srgbClr val="585858"/>
              </a:buClr>
              <a:buChar char="•"/>
              <a:tabLst>
                <a:tab pos="393700" algn="l"/>
                <a:tab pos="394335" algn="l"/>
              </a:tabLst>
            </a:pP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http://  flexslide</a:t>
            </a:r>
            <a:r>
              <a:rPr sz="2200" u="heavy" spc="-12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r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.woothemes.com/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30800" y="1841500"/>
            <a:ext cx="4940300" cy="336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7700" y="2057400"/>
            <a:ext cx="3632200" cy="381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7239000"/>
            <a:ext cx="1879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60" dirty="0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sz="800" spc="-5" dirty="0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542540" marR="5080" indent="-1892300">
              <a:lnSpc>
                <a:spcPts val="5000"/>
              </a:lnSpc>
              <a:spcBef>
                <a:spcPts val="500"/>
              </a:spcBef>
            </a:pPr>
            <a:r>
              <a:rPr spc="-5" dirty="0"/>
              <a:t>Ajouter </a:t>
            </a:r>
            <a:r>
              <a:rPr dirty="0"/>
              <a:t>des images </a:t>
            </a:r>
            <a:r>
              <a:rPr spc="-5" dirty="0"/>
              <a:t>avec</a:t>
            </a:r>
            <a:r>
              <a:rPr spc="-95" dirty="0"/>
              <a:t> </a:t>
            </a:r>
            <a:r>
              <a:rPr dirty="0"/>
              <a:t>la  balise</a:t>
            </a:r>
            <a:r>
              <a:rPr spc="-10" dirty="0"/>
              <a:t> </a:t>
            </a:r>
            <a:r>
              <a:rPr dirty="0"/>
              <a:t>&lt;img&gt;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4184650" cy="26797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93700" marR="5080" indent="-381000">
              <a:lnSpc>
                <a:spcPct val="145000"/>
              </a:lnSpc>
              <a:spcBef>
                <a:spcPts val="125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JPEG (.jpg, .jpeg) :  format compressé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qui</a:t>
            </a:r>
            <a:r>
              <a:rPr sz="2400" spc="-1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réduit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poids des images pour le  web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(donc temps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chargement)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0900" y="393700"/>
            <a:ext cx="84086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585858"/>
                </a:solidFill>
              </a:rPr>
              <a:t>Le format </a:t>
            </a:r>
            <a:r>
              <a:rPr sz="2700" spc="-5" dirty="0">
                <a:solidFill>
                  <a:srgbClr val="585858"/>
                </a:solidFill>
              </a:rPr>
              <a:t>JPEG- Joint </a:t>
            </a:r>
            <a:r>
              <a:rPr sz="2700" dirty="0">
                <a:solidFill>
                  <a:srgbClr val="585858"/>
                </a:solidFill>
              </a:rPr>
              <a:t>Photographic Experts</a:t>
            </a:r>
            <a:r>
              <a:rPr sz="2700" spc="-90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Group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4902200" y="1371600"/>
            <a:ext cx="4889500" cy="363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12800" y="5377230"/>
            <a:ext cx="8219440" cy="76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5080" indent="-330835">
              <a:lnSpc>
                <a:spcPct val="109800"/>
              </a:lnSpc>
              <a:spcBef>
                <a:spcPts val="100"/>
              </a:spcBef>
            </a:pPr>
            <a:r>
              <a:rPr sz="2200" dirty="0">
                <a:solidFill>
                  <a:srgbClr val="4C4C4C"/>
                </a:solidFill>
                <a:latin typeface="Arial"/>
                <a:cs typeface="Arial"/>
              </a:rPr>
              <a:t>=&gt; Pour </a:t>
            </a:r>
            <a:r>
              <a:rPr sz="2200" spc="-5" dirty="0">
                <a:solidFill>
                  <a:srgbClr val="4C4C4C"/>
                </a:solidFill>
                <a:latin typeface="Arial"/>
                <a:cs typeface="Arial"/>
              </a:rPr>
              <a:t>la </a:t>
            </a:r>
            <a:r>
              <a:rPr sz="2200" dirty="0">
                <a:solidFill>
                  <a:srgbClr val="4C4C4C"/>
                </a:solidFill>
                <a:latin typeface="Arial"/>
                <a:cs typeface="Arial"/>
              </a:rPr>
              <a:t>compression </a:t>
            </a:r>
            <a:r>
              <a:rPr sz="2200" spc="-5" dirty="0">
                <a:solidFill>
                  <a:srgbClr val="4C4C4C"/>
                </a:solidFill>
                <a:latin typeface="Arial"/>
                <a:cs typeface="Arial"/>
              </a:rPr>
              <a:t>avec pertes </a:t>
            </a:r>
            <a:r>
              <a:rPr sz="2200" dirty="0">
                <a:solidFill>
                  <a:srgbClr val="4C4C4C"/>
                </a:solidFill>
                <a:latin typeface="Arial"/>
                <a:cs typeface="Arial"/>
              </a:rPr>
              <a:t>très </a:t>
            </a:r>
            <a:r>
              <a:rPr sz="2200" spc="-10" dirty="0">
                <a:solidFill>
                  <a:srgbClr val="4C4C4C"/>
                </a:solidFill>
                <a:latin typeface="Arial"/>
                <a:cs typeface="Arial"/>
              </a:rPr>
              <a:t>efficace </a:t>
            </a:r>
            <a:r>
              <a:rPr sz="2200" spc="-5" dirty="0">
                <a:solidFill>
                  <a:srgbClr val="4C4C4C"/>
                </a:solidFill>
                <a:latin typeface="Arial"/>
                <a:cs typeface="Arial"/>
              </a:rPr>
              <a:t>pour des images  photographiques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2387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109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6934200"/>
            <a:ext cx="87382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Pour mettre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en ligne on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fait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passer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ses fichiers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de la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machine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du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créateur à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serveur</a:t>
            </a:r>
            <a:r>
              <a:rPr sz="17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web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3300" y="355600"/>
            <a:ext cx="5572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principe de « </a:t>
            </a:r>
            <a:r>
              <a:rPr sz="3000" spc="-5" dirty="0">
                <a:solidFill>
                  <a:srgbClr val="585858"/>
                </a:solidFill>
              </a:rPr>
              <a:t>serveur </a:t>
            </a:r>
            <a:r>
              <a:rPr sz="3000" dirty="0">
                <a:solidFill>
                  <a:srgbClr val="585858"/>
                </a:solidFill>
              </a:rPr>
              <a:t>web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472427" y="1952004"/>
            <a:ext cx="9125734" cy="44332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11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8756650" cy="393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Utilise 256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couleurs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Compression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sans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perte basée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succession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pixels de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couleur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Couleur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transparence sans couche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alpha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animation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14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extension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.gif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393065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•	=&gt;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Utilisé pour les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logos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7900" y="355600"/>
            <a:ext cx="81591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format GIF - Graphics Interchange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Format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5524500" y="4356100"/>
            <a:ext cx="3835400" cy="250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9600" y="6629400"/>
            <a:ext cx="37236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3"/>
              </a:rPr>
              <a:t>http://lesjoiesducode.tumblr.com/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2387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110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4300" y="1485900"/>
            <a:ext cx="4768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http://bisouslescopains.tumblr.com/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63900" y="355600"/>
            <a:ext cx="35833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Quelques jolis</a:t>
            </a:r>
            <a:r>
              <a:rPr sz="3000" b="1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GIFs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22625" y="3539381"/>
            <a:ext cx="4076700" cy="26429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2387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111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0" y="1318260"/>
            <a:ext cx="5046345" cy="44069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172720" indent="-381000">
              <a:lnSpc>
                <a:spcPct val="144100"/>
              </a:lnSpc>
              <a:spcBef>
                <a:spcPts val="1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PNG8 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256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couleurs,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utilisé</a:t>
            </a:r>
            <a:r>
              <a:rPr sz="24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 les images nécessitant peu de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couleurs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motifs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répétitifs</a:t>
            </a:r>
            <a:endParaRPr sz="2400">
              <a:latin typeface="Arial"/>
              <a:cs typeface="Arial"/>
            </a:endParaRPr>
          </a:p>
          <a:p>
            <a:pPr marL="393700" marR="205740" indent="-381000">
              <a:lnSpc>
                <a:spcPct val="142300"/>
              </a:lnSpc>
              <a:spcBef>
                <a:spcPts val="7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PNG24 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16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millions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24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couleurs,  transparence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extension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.png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44100"/>
              </a:lnSpc>
              <a:spcBef>
                <a:spcPts val="650"/>
              </a:spcBef>
              <a:tabLst>
                <a:tab pos="393065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•	=&gt;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Utilisé pour les icônes, logos et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fichiers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qui ont besoin d’un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fond  transparent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4900" y="355600"/>
            <a:ext cx="7922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format PNG - Portable </a:t>
            </a:r>
            <a:r>
              <a:rPr sz="3000" spc="-5" dirty="0">
                <a:solidFill>
                  <a:srgbClr val="585858"/>
                </a:solidFill>
              </a:rPr>
              <a:t>Network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Graphics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431800" y="1841500"/>
            <a:ext cx="3835400" cy="250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2387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112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7996555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photo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JPEG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illustration avec peu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couleurs sans transparence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importante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PNG8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illustration avec beaucoup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couleurs :</a:t>
            </a:r>
            <a:r>
              <a:rPr sz="24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PNG24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image animée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GIF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2387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113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700" y="355600"/>
            <a:ext cx="1973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En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résumé</a:t>
            </a:r>
            <a:endParaRPr sz="30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7681595" cy="437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ligne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  <a:tab pos="3068320" algn="l"/>
              </a:tabLst>
            </a:pPr>
            <a:r>
              <a:rPr sz="22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https://imagify.io/</a:t>
            </a:r>
            <a:r>
              <a:rPr sz="2200" spc="-15" dirty="0">
                <a:solidFill>
                  <a:srgbClr val="C24E06"/>
                </a:solidFill>
                <a:latin typeface="Arial"/>
                <a:cs typeface="Arial"/>
              </a:rPr>
              <a:t>	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outil en ligne avec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traitement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par</a:t>
            </a:r>
            <a:r>
              <a:rPr sz="22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lots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https://tinypng.com/</a:t>
            </a:r>
            <a:r>
              <a:rPr sz="22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jusqu’à 20 images en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même</a:t>
            </a:r>
            <a:r>
              <a:rPr sz="22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temps</a:t>
            </a:r>
            <a:endParaRPr sz="22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76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Local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92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https://imageoptim.com/fr.html</a:t>
            </a:r>
            <a:r>
              <a:rPr sz="2200" spc="-10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sur mac PNG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22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JPG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http://luci.criosweb.ro/riot/</a:t>
            </a:r>
            <a:r>
              <a:rPr sz="2200" spc="-5" dirty="0">
                <a:solidFill>
                  <a:srgbClr val="C24E06"/>
                </a:solidFill>
                <a:latin typeface="Arial"/>
                <a:cs typeface="Arial"/>
                <a:hlinkClick r:id="rId2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windows,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PNG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22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JPG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3"/>
              </a:rPr>
              <a:t>http://pnggauntlet.com/</a:t>
            </a:r>
            <a:r>
              <a:rPr sz="2200" spc="-5" dirty="0">
                <a:solidFill>
                  <a:srgbClr val="C24E06"/>
                </a:solidFill>
                <a:latin typeface="Arial"/>
                <a:cs typeface="Arial"/>
                <a:hlinkClick r:id="rId3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windows,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PNG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22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JPG</a:t>
            </a:r>
            <a:endParaRPr sz="22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66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Photshop, Fireworks,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etc.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2387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114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16100" y="355600"/>
            <a:ext cx="6483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Compresser </a:t>
            </a:r>
            <a:r>
              <a:rPr sz="3000" dirty="0">
                <a:solidFill>
                  <a:srgbClr val="585858"/>
                </a:solidFill>
              </a:rPr>
              <a:t>une image </a:t>
            </a:r>
            <a:r>
              <a:rPr sz="3000" spc="-5" dirty="0">
                <a:solidFill>
                  <a:srgbClr val="585858"/>
                </a:solidFill>
              </a:rPr>
              <a:t>JPEG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outils</a:t>
            </a:r>
            <a:endParaRPr sz="30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250045" cy="32766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5080" indent="-381000">
              <a:lnSpc>
                <a:spcPct val="144100"/>
              </a:lnSpc>
              <a:spcBef>
                <a:spcPts val="1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Balise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type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inline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pas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retour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ligne, peut-être insérée  dans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corps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texte. 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place généralement dans 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&lt;p&gt;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ou  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&lt;div&gt; mais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placer n’importe où dans le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body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Balise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auto-fermante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2315"/>
              </a:spcBef>
            </a:pP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&lt;img </a:t>
            </a:r>
            <a:r>
              <a:rPr sz="2400" dirty="0">
                <a:solidFill>
                  <a:srgbClr val="373737"/>
                </a:solidFill>
                <a:latin typeface="Arial"/>
                <a:cs typeface="Arial"/>
              </a:rPr>
              <a:t>src="ref_image" </a:t>
            </a:r>
            <a:r>
              <a:rPr sz="2400" spc="-5" dirty="0">
                <a:solidFill>
                  <a:srgbClr val="373737"/>
                </a:solidFill>
                <a:latin typeface="Arial"/>
                <a:cs typeface="Arial"/>
              </a:rPr>
              <a:t>alt="description de l’image"</a:t>
            </a:r>
            <a:r>
              <a:rPr sz="2400" spc="-1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/&gt;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115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19500" y="355600"/>
            <a:ext cx="28854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balise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&lt;img&gt;</a:t>
            </a:r>
            <a:endParaRPr sz="30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341485" cy="277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attribut 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src="image.jpg"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donner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chemin vers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source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l’image</a:t>
            </a:r>
            <a:endParaRPr sz="24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chemin sur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serveur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url de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stockage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même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principe que pour les</a:t>
            </a:r>
            <a:r>
              <a:rPr sz="2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liens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116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9900" y="355600"/>
            <a:ext cx="663955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balise &lt;img&gt; </a:t>
            </a:r>
            <a:r>
              <a:rPr sz="3000" spc="-5" dirty="0">
                <a:solidFill>
                  <a:srgbClr val="585858"/>
                </a:solidFill>
              </a:rPr>
              <a:t>et source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l'image</a:t>
            </a:r>
            <a:endParaRPr sz="30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213215" cy="16129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5080" indent="-381000">
              <a:lnSpc>
                <a:spcPct val="144100"/>
              </a:lnSpc>
              <a:spcBef>
                <a:spcPts val="1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attribut 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alt="description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du 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contenu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de l'image"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texte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alternatif qui décrit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l’image et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remplace si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l’image  n’est pas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téléchargée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5500" y="355600"/>
            <a:ext cx="5932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balise &lt;img&gt; </a:t>
            </a:r>
            <a:r>
              <a:rPr sz="3000" spc="-5" dirty="0">
                <a:solidFill>
                  <a:srgbClr val="585858"/>
                </a:solidFill>
              </a:rPr>
              <a:t>et attribut </a:t>
            </a:r>
            <a:r>
              <a:rPr sz="3000" dirty="0">
                <a:solidFill>
                  <a:srgbClr val="585858"/>
                </a:solidFill>
              </a:rPr>
              <a:t>« </a:t>
            </a:r>
            <a:r>
              <a:rPr sz="3000" spc="-5" dirty="0">
                <a:solidFill>
                  <a:srgbClr val="585858"/>
                </a:solidFill>
              </a:rPr>
              <a:t>alt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2356473" y="4039487"/>
            <a:ext cx="5374082" cy="2195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117</a:t>
            </a:fld>
            <a:endParaRPr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267190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26415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L'attribut est obligatoire,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mais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il peut être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vide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les images  décoratives</a:t>
            </a:r>
            <a:endParaRPr sz="24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Lu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vocalement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par les lecteurs</a:t>
            </a:r>
            <a:r>
              <a:rPr sz="2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d'écran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Aide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les personnes en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situation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déficience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visuelle à</a:t>
            </a:r>
            <a:r>
              <a:rPr sz="22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comprendre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118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5500" y="355600"/>
            <a:ext cx="5932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balise &lt;img&gt; </a:t>
            </a:r>
            <a:r>
              <a:rPr sz="3000" spc="-5" dirty="0">
                <a:solidFill>
                  <a:srgbClr val="585858"/>
                </a:solidFill>
              </a:rPr>
              <a:t>et attribut </a:t>
            </a:r>
            <a:r>
              <a:rPr sz="3000" dirty="0">
                <a:solidFill>
                  <a:srgbClr val="585858"/>
                </a:solidFill>
              </a:rPr>
              <a:t>« </a:t>
            </a:r>
            <a:r>
              <a:rPr sz="3000" spc="-5" dirty="0">
                <a:solidFill>
                  <a:srgbClr val="585858"/>
                </a:solidFill>
              </a:rPr>
              <a:t>alt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349740" cy="394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7366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attributs width et height peuvent être ajoutés pour donner une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taille à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l’image</a:t>
            </a:r>
            <a:endParaRPr sz="2400">
              <a:latin typeface="Arial"/>
              <a:cs typeface="Arial"/>
            </a:endParaRPr>
          </a:p>
          <a:p>
            <a:pPr marL="393700" marR="3810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Sans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width/height le navigateur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devine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taille ce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qui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sauts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page quand l’image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charge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général, il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vaut mieux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redimensionner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avant dans un logiciel,  plutôt que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charger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grande image et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rétrécir</a:t>
            </a:r>
            <a:r>
              <a:rPr sz="24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(performance)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Attention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garder les proportions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!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119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7500" y="355600"/>
            <a:ext cx="4406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Attributs </a:t>
            </a:r>
            <a:r>
              <a:rPr sz="3000" dirty="0">
                <a:solidFill>
                  <a:srgbClr val="585858"/>
                </a:solidFill>
              </a:rPr>
              <a:t>width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height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368300" y="6121400"/>
            <a:ext cx="9521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46C0A"/>
                </a:solidFill>
                <a:latin typeface="Arial"/>
                <a:cs typeface="Arial"/>
              </a:rPr>
              <a:t>&lt;img </a:t>
            </a:r>
            <a:r>
              <a:rPr sz="2000" dirty="0">
                <a:solidFill>
                  <a:srgbClr val="4C4C4C"/>
                </a:solidFill>
                <a:latin typeface="Arial"/>
                <a:cs typeface="Arial"/>
              </a:rPr>
              <a:t>src="monimage.jpg" </a:t>
            </a:r>
            <a:r>
              <a:rPr sz="2000" spc="-5" dirty="0">
                <a:solidFill>
                  <a:srgbClr val="4C4C4C"/>
                </a:solidFill>
                <a:latin typeface="Arial"/>
                <a:cs typeface="Arial"/>
              </a:rPr>
              <a:t>alt="description de l’image" </a:t>
            </a:r>
            <a:r>
              <a:rPr sz="2000" b="1" dirty="0">
                <a:solidFill>
                  <a:srgbClr val="00B050"/>
                </a:solidFill>
                <a:latin typeface="Arial"/>
                <a:cs typeface="Arial"/>
              </a:rPr>
              <a:t>width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="</a:t>
            </a:r>
            <a:r>
              <a:rPr sz="2000" b="1" dirty="0">
                <a:solidFill>
                  <a:srgbClr val="418DD3"/>
                </a:solidFill>
                <a:latin typeface="Arial"/>
                <a:cs typeface="Arial"/>
              </a:rPr>
              <a:t>300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" </a:t>
            </a:r>
            <a:r>
              <a:rPr sz="2000" b="1" spc="-5" dirty="0">
                <a:solidFill>
                  <a:srgbClr val="00B050"/>
                </a:solidFill>
                <a:latin typeface="Arial"/>
                <a:cs typeface="Arial"/>
              </a:rPr>
              <a:t>height</a:t>
            </a:r>
            <a:r>
              <a:rPr sz="2000" b="1" spc="-5" dirty="0">
                <a:solidFill>
                  <a:srgbClr val="E46C0A"/>
                </a:solidFill>
                <a:latin typeface="Arial"/>
                <a:cs typeface="Arial"/>
              </a:rPr>
              <a:t>="</a:t>
            </a:r>
            <a:r>
              <a:rPr sz="2000" b="1" spc="-5" dirty="0">
                <a:solidFill>
                  <a:srgbClr val="418DD3"/>
                </a:solidFill>
                <a:latin typeface="Arial"/>
                <a:cs typeface="Arial"/>
              </a:rPr>
              <a:t>450</a:t>
            </a:r>
            <a:r>
              <a:rPr sz="2000" b="1" spc="-5" dirty="0">
                <a:solidFill>
                  <a:srgbClr val="E46C0A"/>
                </a:solidFill>
                <a:latin typeface="Arial"/>
                <a:cs typeface="Arial"/>
              </a:rPr>
              <a:t>"</a:t>
            </a:r>
            <a:r>
              <a:rPr sz="2000" b="1" spc="-4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46C0A"/>
                </a:solidFill>
                <a:latin typeface="Arial"/>
                <a:cs typeface="Arial"/>
              </a:rPr>
              <a:t>/&gt;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800" y="6807200"/>
            <a:ext cx="9225280" cy="53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20"/>
              </a:lnSpc>
              <a:spcBef>
                <a:spcPts val="100"/>
              </a:spcBef>
            </a:pP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Souvent à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l’aide d’un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client </a:t>
            </a:r>
            <a:r>
              <a:rPr sz="1700" spc="-55" dirty="0">
                <a:solidFill>
                  <a:srgbClr val="585858"/>
                </a:solidFill>
                <a:latin typeface="Arial"/>
                <a:cs typeface="Arial"/>
              </a:rPr>
              <a:t>FTP. </a:t>
            </a:r>
            <a:r>
              <a:rPr sz="1700" spc="-25" dirty="0">
                <a:solidFill>
                  <a:srgbClr val="585858"/>
                </a:solidFill>
                <a:latin typeface="Arial"/>
                <a:cs typeface="Arial"/>
              </a:rPr>
              <a:t>Votre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hébergeur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vous fournira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les logins et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mot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de passe pour</a:t>
            </a:r>
            <a:r>
              <a:rPr sz="1700" spc="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y</a:t>
            </a:r>
            <a:endParaRPr sz="1700">
              <a:latin typeface="Arial"/>
              <a:cs typeface="Arial"/>
            </a:endParaRPr>
          </a:p>
          <a:p>
            <a:pPr marL="379095" algn="ctr">
              <a:lnSpc>
                <a:spcPts val="2020"/>
              </a:lnSpc>
            </a:pPr>
            <a:r>
              <a:rPr sz="1700" spc="-20" dirty="0">
                <a:solidFill>
                  <a:srgbClr val="585858"/>
                </a:solidFill>
                <a:latin typeface="Arial"/>
                <a:cs typeface="Arial"/>
              </a:rPr>
              <a:t>accéder.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000" y="355600"/>
            <a:ext cx="6313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5" dirty="0">
                <a:solidFill>
                  <a:srgbClr val="585858"/>
                </a:solidFill>
              </a:rPr>
              <a:t>Transférer </a:t>
            </a:r>
            <a:r>
              <a:rPr sz="3000" dirty="0">
                <a:solidFill>
                  <a:srgbClr val="585858"/>
                </a:solidFill>
              </a:rPr>
              <a:t>un fichier </a:t>
            </a:r>
            <a:r>
              <a:rPr sz="3000" spc="-5" dirty="0">
                <a:solidFill>
                  <a:srgbClr val="585858"/>
                </a:solidFill>
              </a:rPr>
              <a:t>sur </a:t>
            </a: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serveur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504343" y="1768106"/>
            <a:ext cx="9204260" cy="4480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12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6900" y="203200"/>
            <a:ext cx="1279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Exemple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959100" y="4216400"/>
            <a:ext cx="4165600" cy="314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117600"/>
            <a:ext cx="9969500" cy="1943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120</a:t>
            </a:fld>
            <a:endParaRPr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636010"/>
          </a:xfrm>
          <a:custGeom>
            <a:avLst/>
            <a:gdLst/>
            <a:ahLst/>
            <a:cxnLst/>
            <a:rect l="l" t="t" r="r" b="b"/>
            <a:pathLst>
              <a:path w="10071100" h="3636010">
                <a:moveTo>
                  <a:pt x="0" y="0"/>
                </a:moveTo>
                <a:lnTo>
                  <a:pt x="10071100" y="0"/>
                </a:lnTo>
                <a:lnTo>
                  <a:pt x="10071100" y="3635819"/>
                </a:lnTo>
                <a:lnTo>
                  <a:pt x="0" y="3635819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126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0" y="203200"/>
            <a:ext cx="19615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L'attribut</a:t>
            </a:r>
            <a:r>
              <a:rPr sz="2400" spc="-90" dirty="0"/>
              <a:t> </a:t>
            </a:r>
            <a:r>
              <a:rPr sz="2400" dirty="0"/>
              <a:t>title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625600" y="6731000"/>
            <a:ext cx="69215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Attribut facultatif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qui permet d’afficher une info-bulle au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survol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17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l’image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14600" y="3903421"/>
            <a:ext cx="5524500" cy="25862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9800" y="1765300"/>
            <a:ext cx="8839200" cy="71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8900" y="355600"/>
            <a:ext cx="48526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Bonus </a:t>
            </a:r>
            <a:r>
              <a:rPr sz="3000" dirty="0">
                <a:solidFill>
                  <a:srgbClr val="585858"/>
                </a:solidFill>
              </a:rPr>
              <a:t>: intégrer une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vidéo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45998" y="1617903"/>
            <a:ext cx="4024629" cy="40265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3700" marR="20955" indent="-381000">
              <a:lnSpc>
                <a:spcPct val="146500"/>
              </a:lnSpc>
              <a:spcBef>
                <a:spcPts val="13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La plupart des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sites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vidéo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proposent une intégration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via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iframe</a:t>
            </a:r>
            <a:r>
              <a:rPr sz="22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qui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présente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sous  cette forme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200">
              <a:latin typeface="Arial"/>
              <a:cs typeface="Arial"/>
            </a:endParaRPr>
          </a:p>
          <a:p>
            <a:pPr marL="393700" marR="594995">
              <a:lnSpc>
                <a:spcPct val="143900"/>
              </a:lnSpc>
              <a:spcBef>
                <a:spcPts val="105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&lt;iframe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width=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…&gt; …</a:t>
            </a:r>
            <a:r>
              <a:rPr sz="22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&lt;/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iframe&gt;</a:t>
            </a:r>
            <a:endParaRPr sz="2200">
              <a:latin typeface="Arial"/>
              <a:cs typeface="Arial"/>
            </a:endParaRPr>
          </a:p>
          <a:p>
            <a:pPr marL="393700" marR="5080" indent="-381635">
              <a:lnSpc>
                <a:spcPct val="147700"/>
              </a:lnSpc>
              <a:spcBef>
                <a:spcPts val="50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Il faut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donc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retrouver</a:t>
            </a:r>
            <a:r>
              <a:rPr sz="22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l’endroit  où le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site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propose</a:t>
            </a:r>
            <a:r>
              <a:rPr sz="22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l’iframe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1600" y="1549400"/>
            <a:ext cx="4699000" cy="509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122</a:t>
            </a:fld>
            <a:endParaRPr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900" y="355600"/>
            <a:ext cx="48526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Bonus </a:t>
            </a:r>
            <a:r>
              <a:rPr sz="3000" dirty="0">
                <a:solidFill>
                  <a:srgbClr val="585858"/>
                </a:solidFill>
              </a:rPr>
              <a:t>: intégrer une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vidéo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0" y="1968500"/>
            <a:ext cx="10071100" cy="377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123</a:t>
            </a:fld>
            <a:endParaRPr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5600" y="355600"/>
            <a:ext cx="4323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Bonus </a:t>
            </a:r>
            <a:r>
              <a:rPr sz="3000" dirty="0">
                <a:solidFill>
                  <a:srgbClr val="585858"/>
                </a:solidFill>
              </a:rPr>
              <a:t>: intégrer du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son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46100" y="1617903"/>
            <a:ext cx="4118610" cy="3531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5080" indent="-381635">
              <a:lnSpc>
                <a:spcPct val="145800"/>
              </a:lnSpc>
              <a:spcBef>
                <a:spcPts val="15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Beaucoup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sites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22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partage  audio proposent également  une intégration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via</a:t>
            </a:r>
            <a:r>
              <a:rPr sz="22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iframe.</a:t>
            </a:r>
            <a:endParaRPr sz="2200">
              <a:latin typeface="Arial"/>
              <a:cs typeface="Arial"/>
            </a:endParaRPr>
          </a:p>
          <a:p>
            <a:pPr marL="393700" marR="206375" indent="-381635">
              <a:lnSpc>
                <a:spcPct val="146500"/>
              </a:lnSpc>
              <a:spcBef>
                <a:spcPts val="53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Même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principe que pour les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vidéos 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récupère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22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code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l’iframe et on le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colle sur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notre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site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86300" y="1282700"/>
            <a:ext cx="4889500" cy="501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124</a:t>
            </a:fld>
            <a:endParaRPr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5600" y="355600"/>
            <a:ext cx="4323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Bonus </a:t>
            </a:r>
            <a:r>
              <a:rPr sz="3000" dirty="0">
                <a:solidFill>
                  <a:srgbClr val="585858"/>
                </a:solidFill>
              </a:rPr>
              <a:t>: intégrer du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son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0" y="2628900"/>
            <a:ext cx="10071100" cy="236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125</a:t>
            </a:fld>
            <a:endParaRPr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300845" cy="333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Généralement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sites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qui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vous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proposent d’intégrer leur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  vont vous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proposer une iframe. C’est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cas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 exemple de</a:t>
            </a:r>
            <a:r>
              <a:rPr sz="24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Google maps</a:t>
            </a:r>
            <a:r>
              <a:rPr sz="2200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pour des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cartes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interactives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Slideshare</a:t>
            </a:r>
            <a:r>
              <a:rPr sz="2200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pour partager des diaporamas et</a:t>
            </a:r>
            <a:r>
              <a:rPr sz="22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présentations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Vimeo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un autre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service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partage de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vidéos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Les boites de partages 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réseaux sociaux comme</a:t>
            </a:r>
            <a:r>
              <a:rPr sz="2200" spc="-2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Facebook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126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46400" y="355600"/>
            <a:ext cx="4239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D’autres </a:t>
            </a:r>
            <a:r>
              <a:rPr sz="3000" dirty="0">
                <a:solidFill>
                  <a:srgbClr val="585858"/>
                </a:solidFill>
              </a:rPr>
              <a:t>types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d’iframe</a:t>
            </a:r>
            <a:endParaRPr sz="30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27300" y="2489200"/>
            <a:ext cx="51181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Les </a:t>
            </a:r>
            <a:r>
              <a:rPr spc="-5" dirty="0"/>
              <a:t>tableaux</a:t>
            </a:r>
            <a:r>
              <a:rPr spc="-90" dirty="0"/>
              <a:t> </a:t>
            </a:r>
            <a:r>
              <a:rPr spc="-5" dirty="0"/>
              <a:t>HTML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127</a:t>
            </a:fld>
            <a:endParaRPr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587865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tableau sert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organiser des informations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structurées sous forme  tabulaire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se compose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lignes organisées elles-mêmes en</a:t>
            </a: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cellules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9700" y="355600"/>
            <a:ext cx="4768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tableaux,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introduction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393700" y="3987800"/>
            <a:ext cx="9258300" cy="252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128</a:t>
            </a:fld>
            <a:endParaRPr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700" y="27825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65200" y="2519603"/>
            <a:ext cx="8007350" cy="1016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7800"/>
              </a:lnSpc>
              <a:spcBef>
                <a:spcPts val="95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La balise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&lt;table&gt; &lt;/table&gt;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permet d’indiquer le début et la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fin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du  tableau.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700" y="38366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5200" y="3733800"/>
            <a:ext cx="7728584" cy="919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La balise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&lt;tr&gt;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caractérise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une nouvelle</a:t>
            </a:r>
            <a:r>
              <a:rPr sz="22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ligne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La balise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&lt;td&gt;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marque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contenu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d’une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cellule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dans une</a:t>
            </a:r>
            <a:r>
              <a:rPr sz="22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ligne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700" y="43954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92400" y="609600"/>
            <a:ext cx="47047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Créer </a:t>
            </a:r>
            <a:r>
              <a:rPr sz="3000" dirty="0">
                <a:solidFill>
                  <a:srgbClr val="585858"/>
                </a:solidFill>
              </a:rPr>
              <a:t>un tableau :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&lt;table&gt;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952750" cy="215900"/>
          </a:xfrm>
          <a:custGeom>
            <a:avLst/>
            <a:gdLst/>
            <a:ahLst/>
            <a:cxnLst/>
            <a:rect l="l" t="t" r="r" b="b"/>
            <a:pathLst>
              <a:path w="2952750" h="215900">
                <a:moveTo>
                  <a:pt x="0" y="215900"/>
                </a:moveTo>
                <a:lnTo>
                  <a:pt x="0" y="0"/>
                </a:lnTo>
                <a:lnTo>
                  <a:pt x="2952750" y="0"/>
                </a:lnTo>
                <a:lnTo>
                  <a:pt x="2952750" y="215900"/>
                </a:lnTo>
                <a:lnTo>
                  <a:pt x="0" y="2159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13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0" y="203200"/>
            <a:ext cx="3921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Exemple de tableau</a:t>
            </a:r>
            <a:r>
              <a:rPr sz="2400" spc="-95" dirty="0"/>
              <a:t> </a:t>
            </a:r>
            <a:r>
              <a:rPr sz="2400" spc="-5" dirty="0"/>
              <a:t>simple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730500" y="749300"/>
            <a:ext cx="4838700" cy="311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67152" y="5205104"/>
            <a:ext cx="3861935" cy="432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130</a:t>
            </a:fld>
            <a:endParaRPr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700" y="5283200"/>
            <a:ext cx="94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9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5200" y="5105400"/>
            <a:ext cx="7846059" cy="120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9200"/>
              </a:lnSpc>
              <a:spcBef>
                <a:spcPts val="100"/>
              </a:spcBef>
            </a:pP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Le nombre d'éléments 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&lt;td&gt;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au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sein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des éléments 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&lt;tr&gt;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doit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rester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le 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même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dans la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mesure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ou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chaque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ligne possède un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même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nombre de 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cellules,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nombre qui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correspond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au nombre de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colonnes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du</a:t>
            </a:r>
            <a:r>
              <a:rPr sz="20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tableau.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90800" y="609600"/>
            <a:ext cx="4895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Exemple de tableau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simple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2875052" y="3173104"/>
            <a:ext cx="3861935" cy="432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131</a:t>
            </a:fld>
            <a:endParaRPr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23163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suite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y voir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plus 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clair,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nous allons ajouter une bordure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notre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tableau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avec la propriété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0" y="355600"/>
            <a:ext cx="4025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Un avant-goût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1352496" y="4417197"/>
            <a:ext cx="3311622" cy="480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9200" y="3124200"/>
            <a:ext cx="3873500" cy="85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132</a:t>
            </a:fld>
            <a:endParaRPr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5040630" cy="7556500"/>
          </a:xfrm>
          <a:custGeom>
            <a:avLst/>
            <a:gdLst/>
            <a:ahLst/>
            <a:cxnLst/>
            <a:rect l="l" t="t" r="r" b="b"/>
            <a:pathLst>
              <a:path w="5040630" h="7556500">
                <a:moveTo>
                  <a:pt x="0" y="0"/>
                </a:moveTo>
                <a:lnTo>
                  <a:pt x="5040312" y="0"/>
                </a:lnTo>
                <a:lnTo>
                  <a:pt x="5040312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342900"/>
            <a:ext cx="4322445" cy="91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00"/>
              </a:lnSpc>
              <a:spcBef>
                <a:spcPts val="100"/>
              </a:spcBef>
            </a:pPr>
            <a:r>
              <a:rPr sz="3000" spc="-5" dirty="0"/>
              <a:t>Ajouter </a:t>
            </a:r>
            <a:r>
              <a:rPr sz="3000" dirty="0"/>
              <a:t>une </a:t>
            </a:r>
            <a:r>
              <a:rPr sz="3000" spc="-5" dirty="0"/>
              <a:t>entête</a:t>
            </a:r>
            <a:r>
              <a:rPr sz="3000" spc="-90" dirty="0"/>
              <a:t> </a:t>
            </a:r>
            <a:r>
              <a:rPr sz="3000" spc="-5" dirty="0"/>
              <a:t>avec</a:t>
            </a:r>
            <a:endParaRPr sz="3000"/>
          </a:p>
          <a:p>
            <a:pPr marL="12700">
              <a:lnSpc>
                <a:spcPts val="3500"/>
              </a:lnSpc>
            </a:pPr>
            <a:r>
              <a:rPr sz="3000" dirty="0"/>
              <a:t>&lt;th&gt;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5613400" y="650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0900" y="378459"/>
            <a:ext cx="3515360" cy="16129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44100"/>
              </a:lnSpc>
              <a:spcBef>
                <a:spcPts val="15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&lt;th&gt;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remplacer</a:t>
            </a:r>
            <a:r>
              <a:rPr sz="24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&lt;td&gt;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cellule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d’entête au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tableau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13400" y="2313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30900" y="2054961"/>
            <a:ext cx="3510279" cy="16002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44100"/>
              </a:lnSpc>
              <a:spcBef>
                <a:spcPts val="5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défaut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affiché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gras  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centré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dans les  navigateurs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52513" y="5263821"/>
            <a:ext cx="1872735" cy="1040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5600" y="1841500"/>
            <a:ext cx="4000500" cy="439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70840" y="7166281"/>
            <a:ext cx="3258820" cy="374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405"/>
              </a:lnSpc>
            </a:pP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Initiation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HTML CSS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- Stéphanie </a:t>
            </a:r>
            <a:r>
              <a:rPr sz="1200" spc="-15" dirty="0">
                <a:solidFill>
                  <a:srgbClr val="585858"/>
                </a:solidFill>
                <a:latin typeface="Arial"/>
                <a:cs typeface="Arial"/>
              </a:rPr>
              <a:t>Walter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-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2016</a:t>
            </a:r>
            <a:r>
              <a:rPr sz="12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/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ts val="1420"/>
              </a:lnSpc>
            </a:pP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2017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133</a:t>
            </a:fld>
            <a:endParaRPr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5040630" cy="7556500"/>
          </a:xfrm>
          <a:custGeom>
            <a:avLst/>
            <a:gdLst/>
            <a:ahLst/>
            <a:cxnLst/>
            <a:rect l="l" t="t" r="r" b="b"/>
            <a:pathLst>
              <a:path w="5040630" h="7556500">
                <a:moveTo>
                  <a:pt x="0" y="0"/>
                </a:moveTo>
                <a:lnTo>
                  <a:pt x="5040312" y="0"/>
                </a:lnTo>
                <a:lnTo>
                  <a:pt x="5040312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342900"/>
            <a:ext cx="3305810" cy="9144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3400"/>
              </a:lnSpc>
              <a:spcBef>
                <a:spcPts val="380"/>
              </a:spcBef>
            </a:pPr>
            <a:r>
              <a:rPr sz="3000" spc="-5" dirty="0"/>
              <a:t>Ajouter </a:t>
            </a:r>
            <a:r>
              <a:rPr sz="3000" dirty="0"/>
              <a:t>un titre</a:t>
            </a:r>
            <a:r>
              <a:rPr sz="3000" spc="-95" dirty="0"/>
              <a:t> </a:t>
            </a:r>
            <a:r>
              <a:rPr sz="3000" spc="-5" dirty="0"/>
              <a:t>au  </a:t>
            </a:r>
            <a:r>
              <a:rPr sz="3000" dirty="0"/>
              <a:t>tableau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5613400" y="650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0900" y="378459"/>
            <a:ext cx="351472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utilise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&lt;caption&gt;</a:t>
            </a:r>
            <a:r>
              <a:rPr sz="2400" b="1" spc="-9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 donner 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titre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tableau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13400" y="1780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30900" y="1508760"/>
            <a:ext cx="288798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balise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place</a:t>
            </a:r>
            <a:r>
              <a:rPr sz="2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  début du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tableau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62015" y="4377054"/>
            <a:ext cx="2005320" cy="1372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2100" y="1905000"/>
            <a:ext cx="4622800" cy="441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70840" y="7166281"/>
            <a:ext cx="3258820" cy="374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405"/>
              </a:lnSpc>
            </a:pP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Initiation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HTML CSS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- Stéphanie </a:t>
            </a:r>
            <a:r>
              <a:rPr sz="1200" spc="-15" dirty="0">
                <a:solidFill>
                  <a:srgbClr val="585858"/>
                </a:solidFill>
                <a:latin typeface="Arial"/>
                <a:cs typeface="Arial"/>
              </a:rPr>
              <a:t>Walter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-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2016</a:t>
            </a:r>
            <a:r>
              <a:rPr sz="12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/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ts val="1420"/>
              </a:lnSpc>
            </a:pP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2017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134</a:t>
            </a:fld>
            <a:endParaRPr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5040630" cy="7556500"/>
          </a:xfrm>
          <a:custGeom>
            <a:avLst/>
            <a:gdLst/>
            <a:ahLst/>
            <a:cxnLst/>
            <a:rect l="l" t="t" r="r" b="b"/>
            <a:pathLst>
              <a:path w="5040630" h="7556500">
                <a:moveTo>
                  <a:pt x="0" y="0"/>
                </a:moveTo>
                <a:lnTo>
                  <a:pt x="5040312" y="0"/>
                </a:lnTo>
                <a:lnTo>
                  <a:pt x="5040312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342900"/>
            <a:ext cx="3348990" cy="9144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3400"/>
              </a:lnSpc>
              <a:spcBef>
                <a:spcPts val="380"/>
              </a:spcBef>
            </a:pPr>
            <a:r>
              <a:rPr sz="3000" spc="-5" dirty="0"/>
              <a:t>Bonus </a:t>
            </a:r>
            <a:r>
              <a:rPr sz="3000" dirty="0"/>
              <a:t>- Fusion</a:t>
            </a:r>
            <a:r>
              <a:rPr sz="3000" spc="-95" dirty="0"/>
              <a:t> </a:t>
            </a:r>
            <a:r>
              <a:rPr sz="3000" dirty="0"/>
              <a:t>de  cellules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5537200" y="571500"/>
            <a:ext cx="94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9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67400" y="355600"/>
            <a:ext cx="3822700" cy="218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1700"/>
              </a:lnSpc>
              <a:spcBef>
                <a:spcPts val="100"/>
              </a:spcBef>
            </a:pP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est possible de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fusionner  certaines cellules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entre elles</a:t>
            </a:r>
            <a:r>
              <a:rPr sz="20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avec  l’attribut </a:t>
            </a:r>
            <a:r>
              <a:rPr sz="2000" b="1" spc="-5" dirty="0">
                <a:solidFill>
                  <a:srgbClr val="E46C0A"/>
                </a:solidFill>
                <a:latin typeface="Arial"/>
                <a:cs typeface="Arial"/>
              </a:rPr>
              <a:t>colspan="  nombredecellules"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qui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se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place 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cellule (th </a:t>
            </a:r>
            <a:r>
              <a:rPr sz="2000" spc="-5" dirty="0">
                <a:solidFill>
                  <a:srgbClr val="585858"/>
                </a:solidFill>
                <a:latin typeface="Arial"/>
                <a:cs typeface="Arial"/>
              </a:rPr>
              <a:t>ou</a:t>
            </a:r>
            <a:r>
              <a:rPr sz="20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85858"/>
                </a:solidFill>
                <a:latin typeface="Arial"/>
                <a:cs typeface="Arial"/>
              </a:rPr>
              <a:t>td)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37200" y="2821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67400" y="2550160"/>
            <a:ext cx="3886200" cy="2146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44700"/>
              </a:lnSpc>
              <a:spcBef>
                <a:spcPts val="13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numérique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cet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attribut précise le nombre de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colonnes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tableau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couvre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cellule.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8000" y="2311400"/>
            <a:ext cx="3784600" cy="223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09602" y="5875932"/>
            <a:ext cx="4164623" cy="6052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70840" y="7166281"/>
            <a:ext cx="3258820" cy="374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405"/>
              </a:lnSpc>
            </a:pP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Initiation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HTML CSS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- Stéphanie </a:t>
            </a:r>
            <a:r>
              <a:rPr sz="1200" spc="-15" dirty="0">
                <a:solidFill>
                  <a:srgbClr val="585858"/>
                </a:solidFill>
                <a:latin typeface="Arial"/>
                <a:cs typeface="Arial"/>
              </a:rPr>
              <a:t>Walter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-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2016</a:t>
            </a:r>
            <a:r>
              <a:rPr sz="12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/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ts val="1420"/>
              </a:lnSpc>
            </a:pP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2017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135</a:t>
            </a:fld>
            <a:endParaRPr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5040630" cy="7556500"/>
          </a:xfrm>
          <a:custGeom>
            <a:avLst/>
            <a:gdLst/>
            <a:ahLst/>
            <a:cxnLst/>
            <a:rect l="l" t="t" r="r" b="b"/>
            <a:pathLst>
              <a:path w="5040630" h="7556500">
                <a:moveTo>
                  <a:pt x="0" y="0"/>
                </a:moveTo>
                <a:lnTo>
                  <a:pt x="5040312" y="0"/>
                </a:lnTo>
                <a:lnTo>
                  <a:pt x="5040312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141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342900"/>
            <a:ext cx="3348990" cy="9144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3400"/>
              </a:lnSpc>
              <a:spcBef>
                <a:spcPts val="380"/>
              </a:spcBef>
            </a:pPr>
            <a:r>
              <a:rPr sz="3000" spc="-5" dirty="0"/>
              <a:t>Bonus </a:t>
            </a:r>
            <a:r>
              <a:rPr sz="3000" dirty="0"/>
              <a:t>- Fusion</a:t>
            </a:r>
            <a:r>
              <a:rPr sz="3000" spc="-95" dirty="0"/>
              <a:t> </a:t>
            </a:r>
            <a:r>
              <a:rPr sz="3000" dirty="0"/>
              <a:t>de  </a:t>
            </a:r>
            <a:r>
              <a:rPr sz="3000" spc="-5" dirty="0"/>
              <a:t>lignes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5499100" y="411556"/>
            <a:ext cx="3900804" cy="24638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93700" marR="5080" indent="-381635">
              <a:lnSpc>
                <a:spcPct val="145800"/>
              </a:lnSpc>
              <a:spcBef>
                <a:spcPts val="5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est possible 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fusionner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des lignes avec l’attribut </a:t>
            </a:r>
            <a:r>
              <a:rPr sz="2200" spc="-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rowspan=" 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nombredelignes"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qui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se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place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cellule (th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ou</a:t>
            </a:r>
            <a:r>
              <a:rPr sz="22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td)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2100" y="2628900"/>
            <a:ext cx="4508500" cy="251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25984" y="4564778"/>
            <a:ext cx="3804200" cy="719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84500" y="2489200"/>
            <a:ext cx="41878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Les</a:t>
            </a:r>
            <a:r>
              <a:rPr spc="-95" dirty="0"/>
              <a:t> </a:t>
            </a:r>
            <a:r>
              <a:rPr dirty="0"/>
              <a:t>formulaires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023350" cy="2146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3700" marR="5080" indent="-381000">
              <a:lnSpc>
                <a:spcPct val="144700"/>
              </a:lnSpc>
              <a:spcBef>
                <a:spcPts val="13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formulaire sert à récupérer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données que l’utilisateur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entrer et les envoyer au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serveur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traitement (en PHP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  exemple)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login,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formulaire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contact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chat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Facebook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1400" y="355600"/>
            <a:ext cx="804925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formulaires </a:t>
            </a:r>
            <a:r>
              <a:rPr sz="3000" spc="-5" dirty="0">
                <a:solidFill>
                  <a:srgbClr val="585858"/>
                </a:solidFill>
              </a:rPr>
              <a:t>sont </a:t>
            </a:r>
            <a:r>
              <a:rPr sz="3000" dirty="0">
                <a:solidFill>
                  <a:srgbClr val="585858"/>
                </a:solidFill>
              </a:rPr>
              <a:t>partout </a:t>
            </a:r>
            <a:r>
              <a:rPr sz="3000" spc="-5" dirty="0">
                <a:solidFill>
                  <a:srgbClr val="585858"/>
                </a:solidFill>
              </a:rPr>
              <a:t>autour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nous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3746500" y="5651500"/>
            <a:ext cx="2324100" cy="158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71123" y="3771900"/>
            <a:ext cx="9800590" cy="2911475"/>
            <a:chOff x="271123" y="3771900"/>
            <a:chExt cx="9800590" cy="2911475"/>
          </a:xfrm>
        </p:grpSpPr>
        <p:sp>
          <p:nvSpPr>
            <p:cNvPr id="6" name="object 6"/>
            <p:cNvSpPr/>
            <p:nvPr/>
          </p:nvSpPr>
          <p:spPr>
            <a:xfrm>
              <a:off x="271123" y="4432300"/>
              <a:ext cx="2948502" cy="22504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61100" y="3771900"/>
              <a:ext cx="3810000" cy="2603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44799" y="4216400"/>
              <a:ext cx="3924300" cy="1003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138</a:t>
            </a:fld>
            <a:endParaRPr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605010" cy="369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Balise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principale du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formulaire</a:t>
            </a:r>
            <a:endParaRPr sz="2400">
              <a:latin typeface="Arial"/>
              <a:cs typeface="Arial"/>
            </a:endParaRPr>
          </a:p>
          <a:p>
            <a:pPr marL="478155" indent="-466090">
              <a:lnSpc>
                <a:spcPct val="100000"/>
              </a:lnSpc>
              <a:spcBef>
                <a:spcPts val="1820"/>
              </a:spcBef>
              <a:buChar char="•"/>
              <a:tabLst>
                <a:tab pos="478155" algn="l"/>
                <a:tab pos="47879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Deux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méthodes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837565" marR="29209" lvl="1" indent="-317500">
              <a:lnSpc>
                <a:spcPct val="143900"/>
              </a:lnSpc>
              <a:spcBef>
                <a:spcPts val="760"/>
              </a:spcBef>
              <a:buClr>
                <a:srgbClr val="585858"/>
              </a:buClr>
              <a:buFont typeface="Arial"/>
              <a:buChar char="–"/>
              <a:tabLst>
                <a:tab pos="915669" algn="l"/>
                <a:tab pos="916305" algn="l"/>
              </a:tabLst>
            </a:pPr>
            <a:r>
              <a:rPr dirty="0"/>
              <a:t>	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method="get" 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limitée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255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caractères,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informations passées dans la  barre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d’adresse</a:t>
            </a:r>
            <a:endParaRPr sz="2200">
              <a:latin typeface="Arial"/>
              <a:cs typeface="Arial"/>
            </a:endParaRPr>
          </a:p>
          <a:p>
            <a:pPr marL="837565" marR="182245" lvl="1" indent="-317500">
              <a:lnSpc>
                <a:spcPct val="147800"/>
              </a:lnSpc>
              <a:spcBef>
                <a:spcPts val="50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method="post" 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envoie les données dans le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corps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la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requête sans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passer par la barre d’adresse,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c’est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méthode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la plus</a:t>
            </a:r>
            <a:r>
              <a:rPr sz="22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utilisée</a:t>
            </a:r>
            <a:endParaRPr sz="22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76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Action 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l’adresse 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fichier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ou programme qui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 traiter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données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139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30600" y="355600"/>
            <a:ext cx="3054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balise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&lt;form&gt;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24000" y="6464300"/>
            <a:ext cx="68275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E46C0A"/>
                </a:solidFill>
                <a:latin typeface="Arial"/>
                <a:cs typeface="Arial"/>
              </a:rPr>
              <a:t>&lt;form </a:t>
            </a:r>
            <a:r>
              <a:rPr sz="2600" spc="-5" dirty="0">
                <a:solidFill>
                  <a:srgbClr val="00B050"/>
                </a:solidFill>
                <a:latin typeface="Arial"/>
                <a:cs typeface="Arial"/>
              </a:rPr>
              <a:t>method</a:t>
            </a:r>
            <a:r>
              <a:rPr sz="2600" spc="-5" dirty="0">
                <a:solidFill>
                  <a:srgbClr val="E46C0A"/>
                </a:solidFill>
                <a:latin typeface="Arial"/>
                <a:cs typeface="Arial"/>
              </a:rPr>
              <a:t>="</a:t>
            </a:r>
            <a:r>
              <a:rPr sz="2600" spc="-5" dirty="0">
                <a:solidFill>
                  <a:srgbClr val="418DD3"/>
                </a:solidFill>
                <a:latin typeface="Arial"/>
                <a:cs typeface="Arial"/>
              </a:rPr>
              <a:t>post</a:t>
            </a:r>
            <a:r>
              <a:rPr sz="2600" spc="-5" dirty="0">
                <a:solidFill>
                  <a:srgbClr val="E46C0A"/>
                </a:solidFill>
                <a:latin typeface="Arial"/>
                <a:cs typeface="Arial"/>
              </a:rPr>
              <a:t>"</a:t>
            </a:r>
            <a:r>
              <a:rPr sz="2600" spc="3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B050"/>
                </a:solidFill>
                <a:latin typeface="Arial"/>
                <a:cs typeface="Arial"/>
              </a:rPr>
              <a:t>action</a:t>
            </a:r>
            <a:r>
              <a:rPr sz="2600" spc="-5" dirty="0">
                <a:solidFill>
                  <a:srgbClr val="E46C0A"/>
                </a:solidFill>
                <a:latin typeface="Arial"/>
                <a:cs typeface="Arial"/>
              </a:rPr>
              <a:t>="</a:t>
            </a:r>
            <a:r>
              <a:rPr sz="2600" spc="-5" dirty="0">
                <a:solidFill>
                  <a:srgbClr val="418DD3"/>
                </a:solidFill>
                <a:latin typeface="Arial"/>
                <a:cs typeface="Arial"/>
              </a:rPr>
              <a:t>traitement.php</a:t>
            </a:r>
            <a:r>
              <a:rPr sz="2600" spc="-5" dirty="0">
                <a:solidFill>
                  <a:srgbClr val="E46C0A"/>
                </a:solidFill>
                <a:latin typeface="Arial"/>
                <a:cs typeface="Arial"/>
              </a:rPr>
              <a:t>"&gt;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19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318260"/>
            <a:ext cx="9430385" cy="289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FTP : File 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Transfer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Protocol,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protocole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communication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destiné</a:t>
            </a:r>
            <a:r>
              <a:rPr sz="2400" spc="-1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l'échange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fichiers 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réseau TCP /</a:t>
            </a:r>
            <a:r>
              <a:rPr sz="2400" spc="-105" dirty="0">
                <a:solidFill>
                  <a:srgbClr val="585858"/>
                </a:solidFill>
                <a:latin typeface="Arial"/>
                <a:cs typeface="Arial"/>
              </a:rPr>
              <a:t> IP.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Permet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mettre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ligne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son site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web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sorte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d'explorateur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serveur à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distance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Ex :</a:t>
            </a:r>
            <a:r>
              <a:rPr sz="24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Filezilla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60800" y="355600"/>
            <a:ext cx="2396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</a:t>
            </a:r>
            <a:r>
              <a:rPr sz="3000" spc="-5" dirty="0">
                <a:solidFill>
                  <a:srgbClr val="585858"/>
                </a:solidFill>
              </a:rPr>
              <a:t>client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FTP</a:t>
            </a:r>
            <a:endParaRPr sz="3000"/>
          </a:p>
        </p:txBody>
      </p:sp>
      <p:sp>
        <p:nvSpPr>
          <p:cNvPr id="6" name="object 6"/>
          <p:cNvSpPr/>
          <p:nvPr/>
        </p:nvSpPr>
        <p:spPr>
          <a:xfrm>
            <a:off x="2730500" y="5041900"/>
            <a:ext cx="4826000" cy="93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636010"/>
          </a:xfrm>
          <a:custGeom>
            <a:avLst/>
            <a:gdLst/>
            <a:ahLst/>
            <a:cxnLst/>
            <a:rect l="l" t="t" r="r" b="b"/>
            <a:pathLst>
              <a:path w="10071100" h="3636010">
                <a:moveTo>
                  <a:pt x="0" y="0"/>
                </a:moveTo>
                <a:lnTo>
                  <a:pt x="10071100" y="0"/>
                </a:lnTo>
                <a:lnTo>
                  <a:pt x="10071100" y="3635819"/>
                </a:lnTo>
                <a:lnTo>
                  <a:pt x="0" y="3635819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145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38400" y="203200"/>
            <a:ext cx="5193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Exemple de la balise form </a:t>
            </a:r>
            <a:r>
              <a:rPr sz="2400" spc="-5" dirty="0"/>
              <a:t>en</a:t>
            </a:r>
            <a:r>
              <a:rPr sz="2400" spc="-100" dirty="0"/>
              <a:t> </a:t>
            </a:r>
            <a:r>
              <a:rPr sz="2400" spc="-5" dirty="0"/>
              <a:t>action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231900" y="5143500"/>
            <a:ext cx="770000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défaut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si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elle est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vide, c’est comme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n’importe quel élément,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rien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n’est</a:t>
            </a:r>
            <a:r>
              <a:rPr sz="17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585858"/>
                </a:solidFill>
                <a:latin typeface="Arial"/>
                <a:cs typeface="Arial"/>
              </a:rPr>
              <a:t>affiché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87500" y="901700"/>
            <a:ext cx="6832600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8400" y="203200"/>
            <a:ext cx="5207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La zone de texte </a:t>
            </a:r>
            <a:r>
              <a:rPr sz="2400" spc="-5" dirty="0"/>
              <a:t>monoligne</a:t>
            </a:r>
            <a:r>
              <a:rPr sz="2400" spc="-100" dirty="0"/>
              <a:t> </a:t>
            </a:r>
            <a:r>
              <a:rPr sz="2400" dirty="0"/>
              <a:t>&lt;input&gt;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42900" y="39649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095" y="3860800"/>
            <a:ext cx="8765540" cy="265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balise input est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auto-fermante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Ne génère pas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retour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ligne.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4100"/>
              </a:lnSpc>
              <a:spcBef>
                <a:spcPts val="65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faut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lui donner un nom avec l’attribut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« name 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que l’on  puisse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récupérer sa valeur (éviter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espaces dans le name). Le  nom n’est </a:t>
            </a:r>
            <a:r>
              <a:rPr sz="2400" spc="-60" dirty="0">
                <a:solidFill>
                  <a:srgbClr val="585858"/>
                </a:solidFill>
                <a:latin typeface="Arial"/>
                <a:cs typeface="Arial"/>
              </a:rPr>
              <a:t>PAS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visible 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2400" spc="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45618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51714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43100" y="1117600"/>
            <a:ext cx="6337300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86649" y="2804160"/>
            <a:ext cx="2494929" cy="385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141</a:t>
            </a:fld>
            <a:endParaRPr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57700" y="203200"/>
            <a:ext cx="1160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</a:t>
            </a:r>
            <a:r>
              <a:rPr sz="2400" spc="-85" dirty="0"/>
              <a:t> </a:t>
            </a:r>
            <a:r>
              <a:rPr sz="2400" spc="-5" dirty="0"/>
              <a:t>label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42900" y="42570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3998061"/>
            <a:ext cx="8360409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3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 rôle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de décrire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être humain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fonction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champ  (puisque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name est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invisible)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53873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5283200"/>
            <a:ext cx="4167504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Ajouter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for="nom"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</a:t>
            </a:r>
            <a:r>
              <a:rPr sz="24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label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Ajouter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id="nom"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</a:t>
            </a:r>
            <a:r>
              <a:rPr sz="24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champ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900" y="5984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56244" y="2994303"/>
            <a:ext cx="2116231" cy="254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09800" y="965200"/>
            <a:ext cx="5207000" cy="901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142</a:t>
            </a:fld>
            <a:endParaRPr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0" y="203200"/>
            <a:ext cx="3940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Associer </a:t>
            </a:r>
            <a:r>
              <a:rPr sz="2400" dirty="0"/>
              <a:t>le label </a:t>
            </a:r>
            <a:r>
              <a:rPr sz="2400" spc="-5" dirty="0"/>
              <a:t>au</a:t>
            </a:r>
            <a:r>
              <a:rPr sz="2400" spc="-85" dirty="0"/>
              <a:t> </a:t>
            </a:r>
            <a:r>
              <a:rPr sz="2400" dirty="0"/>
              <a:t>champ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701" y="3908958"/>
            <a:ext cx="8875395" cy="22225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5080" indent="-381000">
              <a:lnSpc>
                <a:spcPct val="144100"/>
              </a:lnSpc>
              <a:spcBef>
                <a:spcPts val="1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Permet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l’utilisateur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cliquer 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label 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sélectionner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champ (le for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l’id doivent être identiques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mais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peuvent être 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différents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name)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Balise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inline, pas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retour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ligne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65649" y="3049677"/>
            <a:ext cx="2270162" cy="231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93900" y="1003300"/>
            <a:ext cx="5638800" cy="977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143</a:t>
            </a:fld>
            <a:endParaRPr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0" y="203200"/>
            <a:ext cx="2707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L'attribut « </a:t>
            </a:r>
            <a:r>
              <a:rPr sz="2400" spc="-5" dirty="0"/>
              <a:t>value</a:t>
            </a:r>
            <a:r>
              <a:rPr sz="2400" spc="-100" dirty="0"/>
              <a:t> </a:t>
            </a:r>
            <a:r>
              <a:rPr sz="2400" dirty="0"/>
              <a:t>»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42900" y="39649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3860800"/>
            <a:ext cx="8767445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value="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"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donne 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 défaut au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champ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5800"/>
              </a:lnSpc>
              <a:spcBef>
                <a:spcPts val="500"/>
              </a:spcBef>
            </a:pP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Vide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(ou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inexistant)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n'a pas de données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récupérées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dans la  base de donnée du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45618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66900" y="685800"/>
            <a:ext cx="6553200" cy="148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20718" y="2819618"/>
            <a:ext cx="2976044" cy="2511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144</a:t>
            </a:fld>
            <a:endParaRPr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78200" y="355600"/>
            <a:ext cx="33775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L'attribut « </a:t>
            </a:r>
            <a:r>
              <a:rPr sz="3000" spc="-5" dirty="0">
                <a:solidFill>
                  <a:srgbClr val="585858"/>
                </a:solidFill>
              </a:rPr>
              <a:t>value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2362200" y="1295400"/>
            <a:ext cx="5410200" cy="565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145</a:t>
            </a:fld>
            <a:endParaRPr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097645" cy="323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label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(avec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for="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")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champ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avec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92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Un id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(qui a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même valeur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que le</a:t>
            </a:r>
            <a:r>
              <a:rPr sz="22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for)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Un name pour entrer la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dans la base de</a:t>
            </a:r>
            <a:r>
              <a:rPr sz="22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donnée</a:t>
            </a:r>
            <a:endParaRPr sz="2200">
              <a:latin typeface="Arial"/>
              <a:cs typeface="Arial"/>
            </a:endParaRPr>
          </a:p>
          <a:p>
            <a:pPr marL="393700" marR="5080" indent="-381000">
              <a:lnSpc>
                <a:spcPct val="142300"/>
              </a:lnSpc>
              <a:spcBef>
                <a:spcPts val="54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Facultatif 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attribut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value (qui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être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vide)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récupérer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dans la base de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donnée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146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1800" y="190500"/>
            <a:ext cx="9253220" cy="8305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4127500" marR="5080" indent="-4114800">
              <a:lnSpc>
                <a:spcPts val="3100"/>
              </a:lnSpc>
              <a:spcBef>
                <a:spcPts val="320"/>
              </a:spcBef>
            </a:pPr>
            <a:r>
              <a:rPr sz="2700" dirty="0">
                <a:solidFill>
                  <a:srgbClr val="585858"/>
                </a:solidFill>
              </a:rPr>
              <a:t>En </a:t>
            </a:r>
            <a:r>
              <a:rPr sz="2700" spc="-5" dirty="0">
                <a:solidFill>
                  <a:srgbClr val="585858"/>
                </a:solidFill>
              </a:rPr>
              <a:t>résumé </a:t>
            </a:r>
            <a:r>
              <a:rPr sz="2700" dirty="0">
                <a:solidFill>
                  <a:srgbClr val="585858"/>
                </a:solidFill>
              </a:rPr>
              <a:t>pour n'importe quel </a:t>
            </a:r>
            <a:r>
              <a:rPr sz="2700" spc="-5" dirty="0">
                <a:solidFill>
                  <a:srgbClr val="585858"/>
                </a:solidFill>
              </a:rPr>
              <a:t>champ </a:t>
            </a:r>
            <a:r>
              <a:rPr sz="2700" dirty="0">
                <a:solidFill>
                  <a:srgbClr val="585858"/>
                </a:solidFill>
              </a:rPr>
              <a:t>il faut toujours</a:t>
            </a:r>
            <a:r>
              <a:rPr sz="2700" spc="-90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au  moins</a:t>
            </a:r>
            <a:endParaRPr sz="27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700" y="18821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65200" y="1610360"/>
            <a:ext cx="835025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maxlength="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"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nombre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caractères maximum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acceptés  dans le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champ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7000" y="609600"/>
            <a:ext cx="47447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Attributs</a:t>
            </a:r>
            <a:r>
              <a:rPr sz="3000" b="1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supplémentaires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636010"/>
          </a:xfrm>
          <a:custGeom>
            <a:avLst/>
            <a:gdLst/>
            <a:ahLst/>
            <a:cxnLst/>
            <a:rect l="l" t="t" r="r" b="b"/>
            <a:pathLst>
              <a:path w="10071100" h="3636010">
                <a:moveTo>
                  <a:pt x="0" y="0"/>
                </a:moveTo>
                <a:lnTo>
                  <a:pt x="10071100" y="0"/>
                </a:lnTo>
                <a:lnTo>
                  <a:pt x="10071100" y="3635819"/>
                </a:lnTo>
                <a:lnTo>
                  <a:pt x="0" y="3635819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153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800" y="203200"/>
            <a:ext cx="6160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 placeholder (ne </a:t>
            </a:r>
            <a:r>
              <a:rPr sz="2400" spc="-5" dirty="0"/>
              <a:t>sont </a:t>
            </a:r>
            <a:r>
              <a:rPr sz="2400" dirty="0"/>
              <a:t>pas des labels !</a:t>
            </a:r>
            <a:r>
              <a:rPr sz="2400" spc="-95" dirty="0"/>
              <a:t> </a:t>
            </a:r>
            <a:r>
              <a:rPr sz="2400" dirty="0"/>
              <a:t>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7800" y="5567045"/>
            <a:ext cx="8445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25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0900" y="5364416"/>
            <a:ext cx="8887460" cy="7880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1700" b="1" dirty="0">
                <a:solidFill>
                  <a:srgbClr val="E46C0A"/>
                </a:solidFill>
                <a:latin typeface="Arial"/>
                <a:cs typeface="Arial"/>
              </a:rPr>
              <a:t>placeholder=" "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attribut HTML5, donne une indication de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ce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que devrait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contenir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17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champ.</a:t>
            </a:r>
            <a:endParaRPr sz="1700">
              <a:latin typeface="Arial"/>
              <a:cs typeface="Arial"/>
            </a:endParaRPr>
          </a:p>
          <a:p>
            <a:pPr marL="4445" algn="ctr">
              <a:lnSpc>
                <a:spcPct val="100000"/>
              </a:lnSpc>
              <a:spcBef>
                <a:spcPts val="960"/>
              </a:spcBef>
            </a:pP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Attention,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ne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remplace </a:t>
            </a:r>
            <a:r>
              <a:rPr sz="1700" spc="-45" dirty="0">
                <a:solidFill>
                  <a:srgbClr val="585858"/>
                </a:solidFill>
                <a:latin typeface="Arial"/>
                <a:cs typeface="Arial"/>
              </a:rPr>
              <a:t>PAS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1700" spc="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label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800" y="6379845"/>
            <a:ext cx="8445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25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700" y="6299200"/>
            <a:ext cx="929513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Pas supportés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partout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(IE10+) =&gt;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ne </a:t>
            </a:r>
            <a:r>
              <a:rPr sz="1700" spc="-45" dirty="0">
                <a:solidFill>
                  <a:srgbClr val="585858"/>
                </a:solidFill>
                <a:latin typeface="Arial"/>
                <a:cs typeface="Arial"/>
              </a:rPr>
              <a:t>PAS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utiliser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sans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label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visuel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pour l'utilisateur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(ou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un</a:t>
            </a:r>
            <a:r>
              <a:rPr sz="17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polyfill)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03044" y="3880464"/>
            <a:ext cx="3145879" cy="688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5900" y="1079500"/>
            <a:ext cx="9499600" cy="2273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76500" y="203200"/>
            <a:ext cx="5123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Zone de texte </a:t>
            </a:r>
            <a:r>
              <a:rPr sz="2400" spc="-5" dirty="0"/>
              <a:t>multiligne</a:t>
            </a:r>
            <a:r>
              <a:rPr sz="2400" spc="-95" dirty="0"/>
              <a:t> </a:t>
            </a:r>
            <a:r>
              <a:rPr sz="2400" dirty="0"/>
              <a:t>&lt;textarea&gt;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600" y="4940401"/>
            <a:ext cx="5302250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balise qu’il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faut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ouvrir et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fermer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Pas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retour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ligne</a:t>
            </a:r>
            <a:r>
              <a:rPr sz="24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automatique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59000" y="2951806"/>
            <a:ext cx="5228166" cy="733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0600" y="1117600"/>
            <a:ext cx="8293100" cy="673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149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7239000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20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71700" y="2489200"/>
            <a:ext cx="5822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 </a:t>
            </a:r>
            <a:r>
              <a:rPr spc="-5" dirty="0"/>
              <a:t>HTML </a:t>
            </a:r>
            <a:r>
              <a:rPr dirty="0"/>
              <a:t>-</a:t>
            </a:r>
            <a:r>
              <a:rPr spc="-175" dirty="0"/>
              <a:t> </a:t>
            </a:r>
            <a:r>
              <a:rPr dirty="0"/>
              <a:t>généralités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55738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60" dirty="0">
                <a:solidFill>
                  <a:srgbClr val="585858"/>
                </a:solidFill>
                <a:latin typeface="Arial"/>
                <a:cs typeface="Arial"/>
              </a:rPr>
              <a:t>PAS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value=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" 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",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 défaut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 met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entre les deux balises  ouvrante et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fermante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150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8400" y="355600"/>
            <a:ext cx="52336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Attributs </a:t>
            </a:r>
            <a:r>
              <a:rPr sz="3000" dirty="0">
                <a:solidFill>
                  <a:srgbClr val="585858"/>
                </a:solidFill>
              </a:rPr>
              <a:t>utiles pour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textarea</a:t>
            </a:r>
            <a:endParaRPr sz="300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9900" y="203200"/>
            <a:ext cx="6591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 </a:t>
            </a:r>
            <a:r>
              <a:rPr sz="2400" spc="-5" dirty="0"/>
              <a:t>cases </a:t>
            </a:r>
            <a:r>
              <a:rPr sz="2400" dirty="0"/>
              <a:t>à </a:t>
            </a:r>
            <a:r>
              <a:rPr sz="2400" spc="-5" dirty="0"/>
              <a:t>cocher </a:t>
            </a:r>
            <a:r>
              <a:rPr sz="2400" dirty="0"/>
              <a:t>&lt;input</a:t>
            </a:r>
            <a:r>
              <a:rPr sz="2400" spc="-95" dirty="0"/>
              <a:t> </a:t>
            </a:r>
            <a:r>
              <a:rPr sz="2400" dirty="0"/>
              <a:t>type="checkbox"&gt;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701" y="4152798"/>
            <a:ext cx="6539865" cy="219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case =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option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=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input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Plusieurs cases, toutes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peuvent être</a:t>
            </a:r>
            <a:r>
              <a:rPr sz="24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cochées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14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Éléments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inline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mettre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label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gauche ou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droite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74647" y="2673187"/>
            <a:ext cx="2815166" cy="1091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01900" y="1041400"/>
            <a:ext cx="5067300" cy="76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151</a:t>
            </a:fld>
            <a:endParaRPr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636010"/>
          </a:xfrm>
          <a:custGeom>
            <a:avLst/>
            <a:gdLst/>
            <a:ahLst/>
            <a:cxnLst/>
            <a:rect l="l" t="t" r="r" b="b"/>
            <a:pathLst>
              <a:path w="10071100" h="3636010">
                <a:moveTo>
                  <a:pt x="0" y="0"/>
                </a:moveTo>
                <a:lnTo>
                  <a:pt x="10071100" y="0"/>
                </a:lnTo>
                <a:lnTo>
                  <a:pt x="10071100" y="3635819"/>
                </a:lnTo>
                <a:lnTo>
                  <a:pt x="0" y="3635819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9900" y="203200"/>
            <a:ext cx="6591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 </a:t>
            </a:r>
            <a:r>
              <a:rPr sz="2400" spc="-5" dirty="0"/>
              <a:t>cases </a:t>
            </a:r>
            <a:r>
              <a:rPr sz="2400" dirty="0"/>
              <a:t>à </a:t>
            </a:r>
            <a:r>
              <a:rPr sz="2400" spc="-5" dirty="0"/>
              <a:t>cocher </a:t>
            </a:r>
            <a:r>
              <a:rPr sz="2400" dirty="0"/>
              <a:t>&lt;input</a:t>
            </a:r>
            <a:r>
              <a:rPr sz="2400" spc="-95" dirty="0"/>
              <a:t> </a:t>
            </a:r>
            <a:r>
              <a:rPr sz="2400" dirty="0"/>
              <a:t>type="checkbox"&gt;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77800" y="5935345"/>
            <a:ext cx="8445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25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300" y="5854700"/>
            <a:ext cx="9359265" cy="1085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cases à cocher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peuvent avoir un attribut name distincts, ou</a:t>
            </a:r>
            <a:r>
              <a:rPr sz="17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identique</a:t>
            </a:r>
            <a:endParaRPr sz="1700">
              <a:latin typeface="Arial"/>
              <a:cs typeface="Arial"/>
            </a:endParaRPr>
          </a:p>
          <a:p>
            <a:pPr marL="12700" marR="5080" algn="ctr">
              <a:lnSpc>
                <a:spcPct val="142200"/>
              </a:lnSpc>
              <a:spcBef>
                <a:spcPts val="500"/>
              </a:spcBef>
            </a:pP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Si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cache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est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cochée,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renvoie «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»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lors du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traitement,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ou peuple le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tableau PHP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sa</a:t>
            </a:r>
            <a:r>
              <a:rPr sz="17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valeur  (value)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7800" y="6367145"/>
            <a:ext cx="8445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25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10492" y="4239846"/>
            <a:ext cx="2665790" cy="10433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3500" y="825500"/>
            <a:ext cx="7454900" cy="2527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152</a:t>
            </a:fld>
            <a:endParaRPr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636010"/>
          </a:xfrm>
          <a:custGeom>
            <a:avLst/>
            <a:gdLst/>
            <a:ahLst/>
            <a:cxnLst/>
            <a:rect l="l" t="t" r="r" b="b"/>
            <a:pathLst>
              <a:path w="10071100" h="3636010">
                <a:moveTo>
                  <a:pt x="0" y="0"/>
                </a:moveTo>
                <a:lnTo>
                  <a:pt x="10071100" y="0"/>
                </a:lnTo>
                <a:lnTo>
                  <a:pt x="10071100" y="3635819"/>
                </a:lnTo>
                <a:lnTo>
                  <a:pt x="0" y="3635819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9900" y="203200"/>
            <a:ext cx="6591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 </a:t>
            </a:r>
            <a:r>
              <a:rPr sz="2400" spc="-5" dirty="0"/>
              <a:t>cases </a:t>
            </a:r>
            <a:r>
              <a:rPr sz="2400" dirty="0"/>
              <a:t>à </a:t>
            </a:r>
            <a:r>
              <a:rPr sz="2400" spc="-5" dirty="0"/>
              <a:t>cocher </a:t>
            </a:r>
            <a:r>
              <a:rPr sz="2400" dirty="0"/>
              <a:t>&lt;input</a:t>
            </a:r>
            <a:r>
              <a:rPr sz="2400" spc="-95" dirty="0"/>
              <a:t> </a:t>
            </a:r>
            <a:r>
              <a:rPr sz="2400" dirty="0"/>
              <a:t>type="checkbox"&gt;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397000" y="6731000"/>
            <a:ext cx="747268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peut pré-cocher une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checkbox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avec </a:t>
            </a:r>
            <a:r>
              <a:rPr sz="1700" b="1" spc="-5" dirty="0">
                <a:solidFill>
                  <a:srgbClr val="E46C0A"/>
                </a:solidFill>
                <a:latin typeface="Arial"/>
                <a:cs typeface="Arial"/>
              </a:rPr>
              <a:t>checked="checked"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ou just</a:t>
            </a:r>
            <a:r>
              <a:rPr sz="17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checked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89891" y="4239846"/>
            <a:ext cx="2665790" cy="10433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3500" y="825500"/>
            <a:ext cx="7454900" cy="2527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153</a:t>
            </a:fld>
            <a:endParaRPr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46300" y="203200"/>
            <a:ext cx="5777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 boutons </a:t>
            </a:r>
            <a:r>
              <a:rPr sz="2400" spc="-5" dirty="0"/>
              <a:t>radio </a:t>
            </a:r>
            <a:r>
              <a:rPr sz="2400" dirty="0"/>
              <a:t>&lt;input</a:t>
            </a:r>
            <a:r>
              <a:rPr sz="2400" spc="-95" dirty="0"/>
              <a:t> </a:t>
            </a:r>
            <a:r>
              <a:rPr sz="2400" dirty="0"/>
              <a:t>type="radio"&gt;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498" y="3886098"/>
            <a:ext cx="6741159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case =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option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=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input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seul choix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possible parmi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tous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éléments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Éléments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inline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65506" y="3058337"/>
            <a:ext cx="6484492" cy="2170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35200" y="1193800"/>
            <a:ext cx="561340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154</a:t>
            </a:fld>
            <a:endParaRPr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46300" y="203200"/>
            <a:ext cx="5777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 boutons </a:t>
            </a:r>
            <a:r>
              <a:rPr sz="2400" spc="-5" dirty="0"/>
              <a:t>radio </a:t>
            </a:r>
            <a:r>
              <a:rPr sz="2400" dirty="0"/>
              <a:t>&lt;input</a:t>
            </a:r>
            <a:r>
              <a:rPr sz="2400" spc="-95" dirty="0"/>
              <a:t> </a:t>
            </a:r>
            <a:r>
              <a:rPr sz="2400" dirty="0"/>
              <a:t>type="radio"&gt;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498" y="3136900"/>
            <a:ext cx="885888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value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importante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c’est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elle qui est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renvoyée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serveur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value="femme"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renvoie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donc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femme 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</a:t>
            </a:r>
            <a:r>
              <a:rPr sz="24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serveur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3300" y="901700"/>
            <a:ext cx="7975600" cy="125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155</a:t>
            </a:fld>
            <a:endParaRPr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636010"/>
          </a:xfrm>
          <a:custGeom>
            <a:avLst/>
            <a:gdLst/>
            <a:ahLst/>
            <a:cxnLst/>
            <a:rect l="l" t="t" r="r" b="b"/>
            <a:pathLst>
              <a:path w="10071100" h="3636010">
                <a:moveTo>
                  <a:pt x="0" y="0"/>
                </a:moveTo>
                <a:lnTo>
                  <a:pt x="10071100" y="0"/>
                </a:lnTo>
                <a:lnTo>
                  <a:pt x="10071100" y="3635819"/>
                </a:lnTo>
                <a:lnTo>
                  <a:pt x="0" y="3635819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161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13100" y="203200"/>
            <a:ext cx="3667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Groupe de boutons</a:t>
            </a:r>
            <a:r>
              <a:rPr sz="2400" spc="-95" dirty="0"/>
              <a:t> </a:t>
            </a:r>
            <a:r>
              <a:rPr sz="2400" spc="-5" dirty="0"/>
              <a:t>radio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77800" y="5821045"/>
            <a:ext cx="8445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25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400" y="5618416"/>
            <a:ext cx="9015095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0" marR="5080" indent="-3467735">
              <a:lnSpc>
                <a:spcPct val="147100"/>
              </a:lnSpc>
              <a:spcBef>
                <a:spcPts val="100"/>
              </a:spcBef>
            </a:pP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que le navigateur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comprenne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que des éléments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forment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un groupe, il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faut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leur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donner le  </a:t>
            </a:r>
            <a:r>
              <a:rPr sz="1700" b="1" spc="-5" dirty="0">
                <a:solidFill>
                  <a:srgbClr val="585858"/>
                </a:solidFill>
                <a:latin typeface="Arial"/>
                <a:cs typeface="Arial"/>
              </a:rPr>
              <a:t>même attribut</a:t>
            </a:r>
            <a:r>
              <a:rPr sz="1700" b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name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800" y="6621144"/>
            <a:ext cx="8445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25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60600" y="6540500"/>
            <a:ext cx="60807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peut pré-cocher un bouton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radio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avec</a:t>
            </a:r>
            <a:r>
              <a:rPr sz="17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E46C0A"/>
                </a:solidFill>
                <a:latin typeface="Arial"/>
                <a:cs typeface="Arial"/>
              </a:rPr>
              <a:t>checked="checked"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71600" y="1041400"/>
            <a:ext cx="7797800" cy="209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5506" y="4620437"/>
            <a:ext cx="6484492" cy="2170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8600" y="203200"/>
            <a:ext cx="4534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 listes déroulantes</a:t>
            </a:r>
            <a:r>
              <a:rPr sz="2400" spc="-95" dirty="0"/>
              <a:t> </a:t>
            </a:r>
            <a:r>
              <a:rPr sz="2400" dirty="0"/>
              <a:t>&lt;select&gt;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204951" y="5194631"/>
            <a:ext cx="2953595" cy="7421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4600" y="1028700"/>
            <a:ext cx="7594600" cy="260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157</a:t>
            </a:fld>
            <a:endParaRPr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700" y="31000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5200" y="2837103"/>
            <a:ext cx="8243570" cy="1016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7800"/>
              </a:lnSpc>
              <a:spcBef>
                <a:spcPts val="95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La liste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se trouve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entre les éléments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&lt;select id="nomdeliste"&gt; &lt;/  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select&gt;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700" y="41541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5200" y="3891203"/>
            <a:ext cx="8123555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7700"/>
              </a:lnSpc>
              <a:spcBef>
                <a:spcPts val="100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La balise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&lt;label for="nomdeliste"&gt;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permet de donner le nom de  la liste et est liée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à</a:t>
            </a:r>
            <a:r>
              <a:rPr sz="2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&lt;select&gt;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700" y="51955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5200" y="4958156"/>
            <a:ext cx="7363459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On crée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un objet de la liste avec la balise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&lt;option&gt;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Nom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&lt;/  option&gt;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700" y="62496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5200" y="6146800"/>
            <a:ext cx="78416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0" dirty="0">
                <a:solidFill>
                  <a:srgbClr val="585858"/>
                </a:solidFill>
                <a:latin typeface="Arial"/>
                <a:cs typeface="Arial"/>
              </a:rPr>
              <a:t>L’attribut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value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permet de donner la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l'option de la</a:t>
            </a:r>
            <a:r>
              <a:rPr sz="2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liste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09800" y="609600"/>
            <a:ext cx="56616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listes déroulantes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&lt;select&gt;</a:t>
            </a:r>
            <a:endParaRPr sz="3000"/>
          </a:p>
        </p:txBody>
      </p:sp>
      <p:sp>
        <p:nvSpPr>
          <p:cNvPr id="11" name="object 11"/>
          <p:cNvSpPr/>
          <p:nvPr/>
        </p:nvSpPr>
        <p:spPr>
          <a:xfrm>
            <a:off x="3869422" y="1533525"/>
            <a:ext cx="2663189" cy="1331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158</a:t>
            </a:fld>
            <a:endParaRPr dirty="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13000" y="203200"/>
            <a:ext cx="5251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Bouton </a:t>
            </a:r>
            <a:r>
              <a:rPr sz="2400" dirty="0"/>
              <a:t>d’envoi input</a:t>
            </a:r>
            <a:r>
              <a:rPr sz="2400" spc="-90" dirty="0"/>
              <a:t> </a:t>
            </a:r>
            <a:r>
              <a:rPr sz="2400" dirty="0"/>
              <a:t>type="submit"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42900" y="3825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3721100"/>
            <a:ext cx="9126220" cy="265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envoyer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formulaire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utilise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input</a:t>
            </a:r>
            <a:r>
              <a:rPr sz="2400" b="1" spc="-2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type="submit"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5800"/>
              </a:lnSpc>
              <a:spcBef>
                <a:spcPts val="500"/>
              </a:spcBef>
            </a:pP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L’attribut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value=" "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obligatoire et permet de donner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titre 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  bouton</a:t>
            </a:r>
            <a:endParaRPr sz="2400">
              <a:latin typeface="Arial"/>
              <a:cs typeface="Arial"/>
            </a:endParaRPr>
          </a:p>
          <a:p>
            <a:pPr marL="12700" marR="91440">
              <a:lnSpc>
                <a:spcPct val="145800"/>
              </a:lnSpc>
              <a:spcBef>
                <a:spcPts val="5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formulaire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envoyé 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traitement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fichier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 l’on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défini  dans action="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"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44221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55524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24899" y="2924980"/>
            <a:ext cx="982799" cy="327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27300" y="1193800"/>
            <a:ext cx="488950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159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7859395" cy="3332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Hypertext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Markup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Language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(HTML)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Langage de balises qui 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structurer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pages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Différentes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versions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depuis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1989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14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Aujourd’hui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  <a:spcBef>
                <a:spcPts val="1925"/>
              </a:spcBef>
              <a:tabLst>
                <a:tab pos="83756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–	XHTML (2000 –</a:t>
            </a:r>
            <a:r>
              <a:rPr sz="22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2006)</a:t>
            </a:r>
            <a:endParaRPr sz="220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  <a:spcBef>
                <a:spcPts val="1760"/>
              </a:spcBef>
              <a:tabLst>
                <a:tab pos="83756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–	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HTML5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92500" y="355600"/>
            <a:ext cx="31299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HTML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14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définition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5397500" y="3657600"/>
            <a:ext cx="417830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16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040630" cy="7556500"/>
          </a:xfrm>
          <a:custGeom>
            <a:avLst/>
            <a:gdLst/>
            <a:ahLst/>
            <a:cxnLst/>
            <a:rect l="l" t="t" r="r" b="b"/>
            <a:pathLst>
              <a:path w="5040630" h="7556500">
                <a:moveTo>
                  <a:pt x="0" y="0"/>
                </a:moveTo>
                <a:lnTo>
                  <a:pt x="5040312" y="0"/>
                </a:lnTo>
                <a:lnTo>
                  <a:pt x="5040312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165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342900"/>
            <a:ext cx="3074670" cy="9144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3400"/>
              </a:lnSpc>
              <a:spcBef>
                <a:spcPts val="380"/>
              </a:spcBef>
            </a:pPr>
            <a:r>
              <a:rPr sz="3000" dirty="0"/>
              <a:t>Petit </a:t>
            </a:r>
            <a:r>
              <a:rPr sz="3000" spc="-5" dirty="0"/>
              <a:t>résumé</a:t>
            </a:r>
            <a:r>
              <a:rPr sz="3000" spc="-100" dirty="0"/>
              <a:t> </a:t>
            </a:r>
            <a:r>
              <a:rPr sz="3000" dirty="0"/>
              <a:t>des  champs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254000" y="1778000"/>
            <a:ext cx="2243455" cy="385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input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type =</a:t>
            </a:r>
            <a:r>
              <a:rPr sz="1800" spc="-2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text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5600"/>
              </a:lnSpc>
              <a:spcBef>
                <a:spcPts val="760"/>
              </a:spcBef>
            </a:pP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input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type =</a:t>
            </a:r>
            <a:r>
              <a:rPr sz="1800" spc="-9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checkbox 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input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type = radio 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input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type= submit  select + </a:t>
            </a:r>
            <a:r>
              <a:rPr sz="1800" spc="-5" dirty="0">
                <a:solidFill>
                  <a:srgbClr val="FAF9F9"/>
                </a:solidFill>
                <a:latin typeface="Arial"/>
                <a:cs typeface="Arial"/>
              </a:rPr>
              <a:t>option  </a:t>
            </a:r>
            <a:r>
              <a:rPr sz="1800" dirty="0">
                <a:solidFill>
                  <a:srgbClr val="FAF9F9"/>
                </a:solidFill>
                <a:latin typeface="Arial"/>
                <a:cs typeface="Arial"/>
              </a:rPr>
              <a:t>textarea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30277" y="2870867"/>
            <a:ext cx="724257" cy="143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42362" y="2870270"/>
            <a:ext cx="879642" cy="141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91932" y="3705469"/>
            <a:ext cx="2174529" cy="1481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46123" y="4425950"/>
            <a:ext cx="743131" cy="2400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22900" y="5273287"/>
            <a:ext cx="1286630" cy="2177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57483" y="2114754"/>
            <a:ext cx="2847340" cy="2408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92063" y="5829904"/>
            <a:ext cx="4115202" cy="4481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1100" y="203200"/>
            <a:ext cx="5166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Bouton </a:t>
            </a:r>
            <a:r>
              <a:rPr sz="2400" dirty="0"/>
              <a:t>de </a:t>
            </a:r>
            <a:r>
              <a:rPr sz="2400" spc="-5" dirty="0"/>
              <a:t>reset, </a:t>
            </a:r>
            <a:r>
              <a:rPr sz="2400" dirty="0"/>
              <a:t>input</a:t>
            </a:r>
            <a:r>
              <a:rPr sz="2400" spc="-85" dirty="0"/>
              <a:t> </a:t>
            </a:r>
            <a:r>
              <a:rPr sz="2400" dirty="0"/>
              <a:t>type="reset"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498" y="3908958"/>
            <a:ext cx="8996680" cy="16891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4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Pour remettre à zéro toutes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données 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formulaire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</a:t>
            </a:r>
            <a:r>
              <a:rPr sz="2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utilise</a:t>
            </a:r>
            <a:endParaRPr sz="24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320"/>
              </a:spcBef>
            </a:pP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input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type="reset"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Merci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ne pas en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abuser.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6900" y="1333500"/>
            <a:ext cx="62103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96200" y="3228922"/>
            <a:ext cx="3091199" cy="399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161</a:t>
            </a:fld>
            <a:endParaRPr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3200" y="203200"/>
            <a:ext cx="4606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Bouton </a:t>
            </a:r>
            <a:r>
              <a:rPr sz="2400" dirty="0"/>
              <a:t>&lt;button</a:t>
            </a:r>
            <a:r>
              <a:rPr sz="2400" spc="-90" dirty="0"/>
              <a:t> </a:t>
            </a:r>
            <a:r>
              <a:rPr sz="2400" dirty="0"/>
              <a:t>type="button"&gt;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42900" y="3747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3657600"/>
            <a:ext cx="8717280" cy="1465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Syntaxe 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différente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la balise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input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ts val="4400"/>
              </a:lnSpc>
              <a:spcBef>
                <a:spcPts val="34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Possibilité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d'ajouter des images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l'intérieur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(balise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non auto-fermante)  </a:t>
            </a:r>
            <a:r>
              <a:rPr sz="2200" spc="-20" dirty="0">
                <a:solidFill>
                  <a:srgbClr val="585858"/>
                </a:solidFill>
                <a:latin typeface="Arial"/>
                <a:cs typeface="Arial"/>
              </a:rPr>
              <a:t>Trois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types</a:t>
            </a:r>
            <a:r>
              <a:rPr sz="22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43065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48653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5353050"/>
            <a:ext cx="12128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2200" y="5308600"/>
            <a:ext cx="5525135" cy="1026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85858"/>
                </a:solidFill>
                <a:latin typeface="Arial"/>
                <a:cs typeface="Arial"/>
              </a:rPr>
              <a:t>button : bouton </a:t>
            </a:r>
            <a:r>
              <a:rPr sz="1800" b="1" spc="-5" dirty="0">
                <a:solidFill>
                  <a:srgbClr val="585858"/>
                </a:solidFill>
                <a:latin typeface="Arial"/>
                <a:cs typeface="Arial"/>
              </a:rPr>
              <a:t>cliquable </a:t>
            </a:r>
            <a:r>
              <a:rPr sz="1800" b="1" dirty="0">
                <a:solidFill>
                  <a:srgbClr val="585858"/>
                </a:solidFill>
                <a:latin typeface="Arial"/>
                <a:cs typeface="Arial"/>
              </a:rPr>
              <a:t>(utilisable </a:t>
            </a:r>
            <a:r>
              <a:rPr sz="1800" b="1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1800" b="1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Arial"/>
                <a:cs typeface="Arial"/>
              </a:rPr>
              <a:t>JavaScript)</a:t>
            </a:r>
            <a:endParaRPr sz="1800">
              <a:latin typeface="Arial"/>
              <a:cs typeface="Arial"/>
            </a:endParaRPr>
          </a:p>
          <a:p>
            <a:pPr marL="12700" marR="2727325">
              <a:lnSpc>
                <a:spcPct val="160700"/>
              </a:lnSpc>
              <a:spcBef>
                <a:spcPts val="320"/>
              </a:spcBef>
            </a:pPr>
            <a:r>
              <a:rPr sz="1400" dirty="0">
                <a:solidFill>
                  <a:srgbClr val="585858"/>
                </a:solidFill>
                <a:latin typeface="Arial"/>
                <a:cs typeface="Arial"/>
              </a:rPr>
              <a:t>reset : remettre à zéro </a:t>
            </a:r>
            <a:r>
              <a:rPr sz="1400" spc="-5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1400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85858"/>
                </a:solidFill>
                <a:latin typeface="Arial"/>
                <a:cs typeface="Arial"/>
              </a:rPr>
              <a:t>formulaire  submit : </a:t>
            </a:r>
            <a:r>
              <a:rPr sz="1400" spc="-5" dirty="0">
                <a:solidFill>
                  <a:srgbClr val="585858"/>
                </a:solidFill>
                <a:latin typeface="Arial"/>
                <a:cs typeface="Arial"/>
              </a:rPr>
              <a:t>envoyer le</a:t>
            </a:r>
            <a:r>
              <a:rPr sz="14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85858"/>
                </a:solidFill>
                <a:latin typeface="Arial"/>
                <a:cs typeface="Arial"/>
              </a:rPr>
              <a:t>formulaire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4700" y="5784850"/>
            <a:ext cx="9969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4700" y="6127750"/>
            <a:ext cx="9969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–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51100" y="749300"/>
            <a:ext cx="5168900" cy="135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2787650"/>
            <a:ext cx="2387600" cy="234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162</a:t>
            </a:fld>
            <a:endParaRPr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4400" y="355600"/>
            <a:ext cx="57511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Bouton </a:t>
            </a:r>
            <a:r>
              <a:rPr sz="3000" dirty="0">
                <a:solidFill>
                  <a:srgbClr val="585858"/>
                </a:solidFill>
              </a:rPr>
              <a:t>&lt;button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type="button"&gt;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939800" y="2628900"/>
            <a:ext cx="8102600" cy="289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90800" y="5956300"/>
            <a:ext cx="4319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3"/>
              </a:rPr>
              <a:t>http://getbootstrap.com/javascript/#modals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163</a:t>
            </a:fld>
            <a:endParaRPr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92300" y="203200"/>
            <a:ext cx="6302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Désactiver </a:t>
            </a:r>
            <a:r>
              <a:rPr sz="2400" dirty="0"/>
              <a:t>un </a:t>
            </a:r>
            <a:r>
              <a:rPr sz="2400" spc="-5" dirty="0"/>
              <a:t>champ </a:t>
            </a:r>
            <a:r>
              <a:rPr sz="2400" dirty="0"/>
              <a:t>:</a:t>
            </a:r>
            <a:r>
              <a:rPr sz="2400" spc="-85" dirty="0"/>
              <a:t> </a:t>
            </a:r>
            <a:r>
              <a:rPr sz="2400" dirty="0"/>
              <a:t>disabled="disabled"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42900" y="4255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4043654"/>
            <a:ext cx="8216265" cy="91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200" spc="-20" dirty="0">
                <a:solidFill>
                  <a:srgbClr val="585858"/>
                </a:solidFill>
                <a:latin typeface="Arial"/>
                <a:cs typeface="Arial"/>
              </a:rPr>
              <a:t>L’attribut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disabled="disabled"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peut-être utilisé pour désactiver un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champ.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52082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4996154"/>
            <a:ext cx="9171305" cy="91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7470">
              <a:lnSpc>
                <a:spcPct val="1326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Exemple 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désactiver le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champ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d’envoi jusqu’à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que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toutes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les données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soient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remplies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900" y="6160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0400" y="6057900"/>
            <a:ext cx="64858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Note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on peut aussi juste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mettre </a:t>
            </a:r>
            <a:r>
              <a:rPr sz="2200" spc="-5" dirty="0">
                <a:solidFill>
                  <a:srgbClr val="F37B09"/>
                </a:solidFill>
                <a:latin typeface="Arial"/>
                <a:cs typeface="Arial"/>
              </a:rPr>
              <a:t>disabled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22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attribut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21200" y="3263900"/>
            <a:ext cx="1236465" cy="44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09800" y="1193800"/>
            <a:ext cx="6146800" cy="50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164</a:t>
            </a:fld>
            <a:endParaRPr dirty="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43200" y="203200"/>
            <a:ext cx="4598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AF9F9"/>
                </a:solidFill>
                <a:latin typeface="Arial"/>
                <a:cs typeface="Arial"/>
              </a:rPr>
              <a:t>Désactiver </a:t>
            </a:r>
            <a:r>
              <a:rPr sz="2400" b="1" dirty="0">
                <a:solidFill>
                  <a:srgbClr val="FAF9F9"/>
                </a:solidFill>
                <a:latin typeface="Arial"/>
                <a:cs typeface="Arial"/>
              </a:rPr>
              <a:t>un </a:t>
            </a:r>
            <a:r>
              <a:rPr sz="2400" b="1" spc="-5" dirty="0">
                <a:solidFill>
                  <a:srgbClr val="FAF9F9"/>
                </a:solidFill>
                <a:latin typeface="Arial"/>
                <a:cs typeface="Arial"/>
              </a:rPr>
              <a:t>champ </a:t>
            </a:r>
            <a:r>
              <a:rPr sz="2400" b="1" dirty="0">
                <a:solidFill>
                  <a:srgbClr val="FAF9F9"/>
                </a:solidFill>
                <a:latin typeface="Arial"/>
                <a:cs typeface="Arial"/>
              </a:rPr>
              <a:t>:</a:t>
            </a:r>
            <a:r>
              <a:rPr sz="2400" b="1" spc="-8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AF9F9"/>
                </a:solidFill>
                <a:latin typeface="Arial"/>
                <a:cs typeface="Arial"/>
              </a:rPr>
              <a:t>disabled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3241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3136900"/>
            <a:ext cx="7174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Note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peut aussi juste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mettre 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disabled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24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attribut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22500" y="1193800"/>
            <a:ext cx="56388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165</a:t>
            </a:fld>
            <a:endParaRPr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0700" y="533400"/>
            <a:ext cx="905065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dirty="0">
                <a:solidFill>
                  <a:srgbClr val="FAF9F9"/>
                </a:solidFill>
                <a:latin typeface="Arial"/>
                <a:cs typeface="Arial"/>
              </a:rPr>
              <a:t>Les </a:t>
            </a:r>
            <a:r>
              <a:rPr sz="2700" b="1" spc="-5" dirty="0">
                <a:solidFill>
                  <a:srgbClr val="FAF9F9"/>
                </a:solidFill>
                <a:latin typeface="Arial"/>
                <a:cs typeface="Arial"/>
              </a:rPr>
              <a:t>champs </a:t>
            </a:r>
            <a:r>
              <a:rPr sz="2700" b="1" dirty="0">
                <a:solidFill>
                  <a:srgbClr val="FAF9F9"/>
                </a:solidFill>
                <a:latin typeface="Arial"/>
                <a:cs typeface="Arial"/>
              </a:rPr>
              <a:t>de </a:t>
            </a:r>
            <a:r>
              <a:rPr sz="2700" b="1" spc="-5" dirty="0">
                <a:solidFill>
                  <a:srgbClr val="FAF9F9"/>
                </a:solidFill>
                <a:latin typeface="Arial"/>
                <a:cs typeface="Arial"/>
              </a:rPr>
              <a:t>mot </a:t>
            </a:r>
            <a:r>
              <a:rPr sz="2700" b="1" dirty="0">
                <a:solidFill>
                  <a:srgbClr val="FAF9F9"/>
                </a:solidFill>
                <a:latin typeface="Arial"/>
                <a:cs typeface="Arial"/>
              </a:rPr>
              <a:t>de passe &lt;input</a:t>
            </a:r>
            <a:r>
              <a:rPr sz="2700" b="1" spc="-9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FAF9F9"/>
                </a:solidFill>
                <a:latin typeface="Arial"/>
                <a:cs typeface="Arial"/>
              </a:rPr>
              <a:t>type="password"&gt;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43967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4292600"/>
            <a:ext cx="8606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input type="password" </a:t>
            </a:r>
            <a:r>
              <a:rPr sz="2400" dirty="0">
                <a:solidFill>
                  <a:srgbClr val="4F81BD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333333"/>
                </a:solidFill>
                <a:latin typeface="Arial"/>
                <a:cs typeface="Arial"/>
              </a:rPr>
              <a:t>permet de </a:t>
            </a:r>
            <a:r>
              <a:rPr sz="2400" dirty="0">
                <a:solidFill>
                  <a:srgbClr val="333333"/>
                </a:solidFill>
                <a:latin typeface="Arial"/>
                <a:cs typeface="Arial"/>
              </a:rPr>
              <a:t>masquer </a:t>
            </a:r>
            <a:r>
              <a:rPr sz="2400" spc="-5" dirty="0">
                <a:latin typeface="Arial"/>
                <a:cs typeface="Arial"/>
              </a:rPr>
              <a:t>un </a:t>
            </a:r>
            <a:r>
              <a:rPr sz="2400" dirty="0">
                <a:latin typeface="Arial"/>
                <a:cs typeface="Arial"/>
              </a:rPr>
              <a:t>mot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9002" y="2849372"/>
            <a:ext cx="4989786" cy="290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71600" y="1625600"/>
            <a:ext cx="7137400" cy="40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166</a:t>
            </a:fld>
            <a:endParaRPr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94000" y="203200"/>
            <a:ext cx="4488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Uploader </a:t>
            </a:r>
            <a:r>
              <a:rPr sz="2400" dirty="0"/>
              <a:t>un fichier : type =</a:t>
            </a:r>
            <a:r>
              <a:rPr sz="2400" spc="-95" dirty="0"/>
              <a:t> </a:t>
            </a:r>
            <a:r>
              <a:rPr sz="2400" dirty="0"/>
              <a:t>file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42900" y="41808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3909059"/>
            <a:ext cx="7801609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Pour télécharger vers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serveur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fichier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utilise</a:t>
            </a:r>
            <a:r>
              <a:rPr sz="2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input  type="file"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53111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5039359"/>
            <a:ext cx="9140190" cy="16129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44100"/>
              </a:lnSpc>
              <a:spcBef>
                <a:spcPts val="15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envoie un 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fichier,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faut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permettre au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formulaire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d’envoyer des  données avec l’attribut </a:t>
            </a:r>
            <a:r>
              <a:rPr sz="2400" spc="-5" dirty="0">
                <a:solidFill>
                  <a:srgbClr val="F37B09"/>
                </a:solidFill>
                <a:latin typeface="Arial"/>
                <a:cs typeface="Arial"/>
              </a:rPr>
              <a:t>enctype="multipart/form-data"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l’élément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form.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21795" y="3099368"/>
            <a:ext cx="3569828" cy="3104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59100" y="1257300"/>
            <a:ext cx="4699000" cy="444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167</a:t>
            </a:fld>
            <a:endParaRPr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4300" y="203200"/>
            <a:ext cx="4759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Cacher </a:t>
            </a:r>
            <a:r>
              <a:rPr sz="2400" dirty="0"/>
              <a:t>un </a:t>
            </a:r>
            <a:r>
              <a:rPr sz="2400" spc="-5" dirty="0"/>
              <a:t>champ</a:t>
            </a:r>
            <a:r>
              <a:rPr sz="2400" spc="-90" dirty="0"/>
              <a:t> </a:t>
            </a:r>
            <a:r>
              <a:rPr sz="2400" dirty="0"/>
              <a:t>type="hidden"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42900" y="45364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4432300"/>
            <a:ext cx="8798560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cacher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champ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avec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input</a:t>
            </a:r>
            <a:r>
              <a:rPr sz="2400" b="1" spc="-2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type="hidden"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2300"/>
              </a:lnSpc>
              <a:spcBef>
                <a:spcPts val="7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Permet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d’envoyer des données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sans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 l’utilisateur ne doive les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remplir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ou ne les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voie.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51460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35701" y="3053381"/>
            <a:ext cx="2620991" cy="826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95400" y="901700"/>
            <a:ext cx="7480300" cy="105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168</a:t>
            </a:fld>
            <a:endParaRPr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842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63600" y="1579880"/>
            <a:ext cx="1376680" cy="410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49935">
              <a:lnSpc>
                <a:spcPct val="1515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body  div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</a:t>
            </a:r>
            <a:endParaRPr sz="2200">
              <a:latin typeface="Arial"/>
              <a:cs typeface="Arial"/>
            </a:endParaRPr>
          </a:p>
          <a:p>
            <a:pPr marL="12700" marR="563880">
              <a:lnSpc>
                <a:spcPct val="151500"/>
              </a:lnSpc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h1-</a:t>
            </a:r>
            <a:r>
              <a:rPr sz="22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h6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ul</a:t>
            </a:r>
            <a:endParaRPr sz="2200">
              <a:latin typeface="Arial"/>
              <a:cs typeface="Arial"/>
            </a:endParaRPr>
          </a:p>
          <a:p>
            <a:pPr marL="12700" marR="1138555">
              <a:lnSpc>
                <a:spcPct val="151500"/>
              </a:lnSpc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ol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li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blockquote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23634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400" y="28714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400" y="33794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400" y="38874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400" y="43954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3400" y="49034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3400" y="54114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95400" y="355600"/>
            <a:ext cx="75228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Liste non </a:t>
            </a:r>
            <a:r>
              <a:rPr sz="3000" spc="-5" dirty="0">
                <a:solidFill>
                  <a:srgbClr val="585858"/>
                </a:solidFill>
              </a:rPr>
              <a:t>exhaustive </a:t>
            </a:r>
            <a:r>
              <a:rPr sz="3000" dirty="0">
                <a:solidFill>
                  <a:srgbClr val="585858"/>
                </a:solidFill>
              </a:rPr>
              <a:t>de quelques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balises</a:t>
            </a:r>
            <a:endParaRPr sz="3000"/>
          </a:p>
        </p:txBody>
      </p:sp>
      <p:sp>
        <p:nvSpPr>
          <p:cNvPr id="12" name="object 12"/>
          <p:cNvSpPr txBox="1"/>
          <p:nvPr/>
        </p:nvSpPr>
        <p:spPr>
          <a:xfrm>
            <a:off x="5854700" y="18681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72200" y="1765300"/>
            <a:ext cx="802005" cy="201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4C4C4C"/>
                </a:solidFill>
                <a:latin typeface="Arial"/>
                <a:cs typeface="Arial"/>
              </a:rPr>
              <a:t>form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62900"/>
              </a:lnSpc>
              <a:spcBef>
                <a:spcPts val="100"/>
              </a:spcBef>
            </a:pPr>
            <a:r>
              <a:rPr sz="2200" dirty="0">
                <a:solidFill>
                  <a:srgbClr val="4C4C4C"/>
                </a:solidFill>
                <a:latin typeface="Arial"/>
                <a:cs typeface="Arial"/>
              </a:rPr>
              <a:t>table 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iframe </a:t>
            </a:r>
            <a:r>
              <a:rPr sz="2200" spc="-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C4C4C"/>
                </a:solidFill>
                <a:latin typeface="Arial"/>
                <a:cs typeface="Arial"/>
              </a:rPr>
              <a:t>etc.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54700" y="24142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54700" y="29730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54700" y="35191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32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8848725" cy="3625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lr>
                <a:srgbClr val="585858"/>
              </a:buClr>
              <a:buChar char="•"/>
              <a:tabLst>
                <a:tab pos="393065" algn="l"/>
                <a:tab pos="393700" algn="l"/>
              </a:tabLst>
            </a:pP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W3C : </a:t>
            </a:r>
            <a:r>
              <a:rPr sz="24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World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Wide </a:t>
            </a:r>
            <a:r>
              <a:rPr sz="2400" u="heavy" spc="-2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Web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Consortium</a:t>
            </a:r>
            <a:r>
              <a:rPr sz="2400" spc="10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(1994)</a:t>
            </a:r>
            <a:endParaRPr sz="24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TBLee, fondateur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du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W3C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 inventeur du</a:t>
            </a:r>
            <a:r>
              <a:rPr sz="22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HTML</a:t>
            </a:r>
            <a:endParaRPr sz="2200">
              <a:latin typeface="Arial"/>
              <a:cs typeface="Arial"/>
            </a:endParaRPr>
          </a:p>
          <a:p>
            <a:pPr marL="837565" marR="5080" lvl="1" indent="-317500">
              <a:lnSpc>
                <a:spcPct val="147800"/>
              </a:lnSpc>
              <a:spcBef>
                <a:spcPts val="495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Chargé de promouvoir la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compatibilité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technologies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dans les  navigateurs</a:t>
            </a:r>
            <a:endParaRPr sz="2200">
              <a:latin typeface="Arial"/>
              <a:cs typeface="Arial"/>
            </a:endParaRPr>
          </a:p>
          <a:p>
            <a:pPr marL="837565" marR="581025" lvl="1" indent="-317500">
              <a:lnSpc>
                <a:spcPct val="147700"/>
              </a:lnSpc>
              <a:spcBef>
                <a:spcPts val="50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378 entreprises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membres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qui peuvent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faire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des propositions 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(Microsoft, Apple, Mozilla, Opera, Adobe,</a:t>
            </a:r>
            <a:r>
              <a:rPr sz="2200" spc="-2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etc.)</a:t>
            </a:r>
            <a:endParaRPr sz="2200">
              <a:latin typeface="Arial"/>
              <a:cs typeface="Arial"/>
            </a:endParaRPr>
          </a:p>
          <a:p>
            <a:pPr marL="837565" lvl="1" indent="-318135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Proposent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validateur</a:t>
            </a:r>
            <a:r>
              <a:rPr sz="2200" spc="-1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2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http://validator.w3.org/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17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43400" y="355600"/>
            <a:ext cx="1423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W3C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378315" cy="277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lr>
                <a:srgbClr val="585858"/>
              </a:buClr>
              <a:buChar char="•"/>
              <a:tabLst>
                <a:tab pos="393065" algn="l"/>
                <a:tab pos="393700" algn="l"/>
              </a:tabLst>
            </a:pPr>
            <a:r>
              <a:rPr sz="2400" u="heavy" spc="-3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WHATWG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: </a:t>
            </a:r>
            <a:r>
              <a:rPr sz="2400" u="heavy" spc="-2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Web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Hypertext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Application </a:t>
            </a:r>
            <a:r>
              <a:rPr sz="2400" u="heavy" spc="-3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Technology 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Working</a:t>
            </a:r>
            <a:r>
              <a:rPr sz="2400" u="heavy" spc="-15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Group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 (2004)</a:t>
            </a:r>
            <a:endParaRPr sz="24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Collaboration non officielle de développeurs de</a:t>
            </a:r>
            <a:r>
              <a:rPr sz="22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navigateurs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spc="-35" dirty="0">
                <a:solidFill>
                  <a:srgbClr val="585858"/>
                </a:solidFill>
                <a:latin typeface="Arial"/>
                <a:cs typeface="Arial"/>
              </a:rPr>
              <a:t>Tentative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réponse à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la lenteur des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standards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du</a:t>
            </a:r>
            <a:r>
              <a:rPr sz="2200" spc="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W3C</a:t>
            </a:r>
            <a:endParaRPr sz="2200">
              <a:latin typeface="Arial"/>
              <a:cs typeface="Arial"/>
            </a:endParaRPr>
          </a:p>
          <a:p>
            <a:pPr marL="837565" lvl="1" indent="-318135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Mozilla Foundation, Opera, Apple,</a:t>
            </a:r>
            <a:r>
              <a:rPr sz="2200" spc="-1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etc.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18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86200" y="355600"/>
            <a:ext cx="23469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spc="-40" dirty="0">
                <a:solidFill>
                  <a:srgbClr val="585858"/>
                </a:solidFill>
              </a:rPr>
              <a:t>WHATWG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2347061"/>
            <a:ext cx="4480560" cy="279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3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Blocnote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ou </a:t>
            </a: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TextEdit,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 vous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n’avez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rien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d’autre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main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Pas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coloration</a:t>
            </a:r>
            <a:r>
              <a:rPr sz="24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syntaxique</a:t>
            </a:r>
            <a:endParaRPr sz="2400">
              <a:latin typeface="Arial"/>
              <a:cs typeface="Arial"/>
            </a:endParaRPr>
          </a:p>
          <a:p>
            <a:pPr marL="393700" marR="46355" indent="-381000">
              <a:lnSpc>
                <a:spcPct val="142300"/>
              </a:lnSpc>
              <a:spcBef>
                <a:spcPts val="6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Nécessite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connaître tout</a:t>
            </a:r>
            <a:r>
              <a:rPr sz="2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langage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06600" y="355600"/>
            <a:ext cx="6116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Générer du </a:t>
            </a:r>
            <a:r>
              <a:rPr sz="3000" spc="-5" dirty="0">
                <a:solidFill>
                  <a:srgbClr val="585858"/>
                </a:solidFill>
              </a:rPr>
              <a:t>HTML avec </a:t>
            </a:r>
            <a:r>
              <a:rPr sz="3000" dirty="0">
                <a:solidFill>
                  <a:srgbClr val="585858"/>
                </a:solidFill>
              </a:rPr>
              <a:t>un</a:t>
            </a:r>
            <a:r>
              <a:rPr sz="3000" spc="-14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éditeur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5397500" y="2489200"/>
            <a:ext cx="4229100" cy="361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19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819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318260"/>
            <a:ext cx="9467215" cy="320040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93700" marR="5080" indent="-381000">
              <a:lnSpc>
                <a:spcPct val="144400"/>
              </a:lnSpc>
              <a:spcBef>
                <a:spcPts val="14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but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ce cours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formation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initiation au HTML et CSS est de  permettre aux étudiants d’appréhender les bases du HTML et CSS  afin de pouvoir ensuite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manière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autonome 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sites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web. 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une initiation, nous n’aurons pas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temps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voir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 détail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toutes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balises et positionnement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mais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liens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seront  fournis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afin de permettre aux étudiants d’approfondir leur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expertise.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36900" y="355600"/>
            <a:ext cx="3834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Description </a:t>
            </a:r>
            <a:r>
              <a:rPr sz="3000" dirty="0">
                <a:solidFill>
                  <a:srgbClr val="585858"/>
                </a:solidFill>
              </a:rPr>
              <a:t>du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cours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25880"/>
            <a:ext cx="8854440" cy="205740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460"/>
              </a:spcBef>
              <a:buClr>
                <a:srgbClr val="585858"/>
              </a:buClr>
              <a:buChar char="•"/>
              <a:tabLst>
                <a:tab pos="393700" algn="l"/>
                <a:tab pos="394335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http://brackets.io/</a:t>
            </a:r>
            <a:endParaRPr sz="22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13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Éditeur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spécialisé</a:t>
            </a:r>
            <a:endParaRPr sz="22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13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Auto-complétion, retour à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la ligne,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coloration syntaxique,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plugins</a:t>
            </a:r>
            <a:r>
              <a:rPr sz="22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etc.</a:t>
            </a:r>
            <a:endParaRPr sz="22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13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Gratuit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Mac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Windows –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open</a:t>
            </a:r>
            <a:r>
              <a:rPr sz="22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source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5900" y="355600"/>
            <a:ext cx="207898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Brackets.io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0" y="3708400"/>
            <a:ext cx="10071100" cy="384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20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25880"/>
            <a:ext cx="8854440" cy="205740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460"/>
              </a:spcBef>
              <a:buClr>
                <a:srgbClr val="585858"/>
              </a:buClr>
              <a:buChar char="•"/>
              <a:tabLst>
                <a:tab pos="393700" algn="l"/>
                <a:tab pos="394335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https://atom.io/</a:t>
            </a:r>
            <a:endParaRPr sz="22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13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Éditeur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spécialisé</a:t>
            </a:r>
            <a:endParaRPr sz="22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13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Auto-complétion, retour à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la ligne,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coloration syntaxique,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plugins</a:t>
            </a:r>
            <a:r>
              <a:rPr sz="22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etc.</a:t>
            </a:r>
            <a:endParaRPr sz="22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13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Gratuit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Mac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Windows –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open</a:t>
            </a:r>
            <a:r>
              <a:rPr sz="22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source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59300" y="355600"/>
            <a:ext cx="9988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Atom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0" y="3708400"/>
            <a:ext cx="10071100" cy="384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21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81760"/>
            <a:ext cx="5166360" cy="419163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520"/>
              </a:spcBef>
              <a:buClr>
                <a:srgbClr val="585858"/>
              </a:buClr>
              <a:buChar char="•"/>
              <a:tabLst>
                <a:tab pos="393065" algn="l"/>
                <a:tab pos="393700" algn="l"/>
              </a:tabLst>
            </a:pP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http://www.sublimetext.com/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4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Éditeur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spécialisé</a:t>
            </a:r>
            <a:endParaRPr sz="2400">
              <a:latin typeface="Arial"/>
              <a:cs typeface="Arial"/>
            </a:endParaRPr>
          </a:p>
          <a:p>
            <a:pPr marL="393700" marR="207645" indent="-381000">
              <a:lnSpc>
                <a:spcPct val="1319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Auto-complétion, retour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2400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ligne,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colorisation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syntaxique</a:t>
            </a:r>
            <a:endParaRPr sz="2400">
              <a:latin typeface="Arial"/>
              <a:cs typeface="Arial"/>
            </a:endParaRPr>
          </a:p>
          <a:p>
            <a:pPr marL="393700" marR="545465" indent="-381000">
              <a:lnSpc>
                <a:spcPct val="128499"/>
              </a:lnSpc>
              <a:spcBef>
                <a:spcPts val="6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Plugins, snippets, mode «</a:t>
            </a:r>
            <a:r>
              <a:rPr sz="2400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sans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distraction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28499"/>
              </a:lnSpc>
              <a:spcBef>
                <a:spcPts val="7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30 jours essai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Windows/Mac/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Linux  puis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payant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355600"/>
            <a:ext cx="8897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</a:t>
            </a:r>
            <a:r>
              <a:rPr sz="3000" spc="-5" dirty="0">
                <a:solidFill>
                  <a:srgbClr val="585858"/>
                </a:solidFill>
              </a:rPr>
              <a:t>éditeurs </a:t>
            </a:r>
            <a:r>
              <a:rPr sz="3000" dirty="0">
                <a:solidFill>
                  <a:srgbClr val="585858"/>
                </a:solidFill>
              </a:rPr>
              <a:t>de texte plus </a:t>
            </a:r>
            <a:r>
              <a:rPr sz="3000" spc="-5" dirty="0">
                <a:solidFill>
                  <a:srgbClr val="585858"/>
                </a:solidFill>
              </a:rPr>
              <a:t>avancés et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spécialisés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6184900" y="1866900"/>
            <a:ext cx="3606800" cy="3683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22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98600"/>
            <a:ext cx="8710930" cy="2583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Coda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uniquement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sur Mac (payant)</a:t>
            </a:r>
            <a:r>
              <a:rPr sz="2200" spc="-25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http://panic.com/coda/</a:t>
            </a:r>
            <a:endParaRPr sz="22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17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Geany (Windows) 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gratuit</a:t>
            </a:r>
            <a:r>
              <a:rPr sz="2200" u="heavy" spc="-2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2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3"/>
              </a:rPr>
              <a:t>http://www.geany.org/Download/Releases</a:t>
            </a:r>
            <a:endParaRPr sz="22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1660"/>
              </a:spcBef>
              <a:buClr>
                <a:srgbClr val="585858"/>
              </a:buClr>
              <a:buChar char="•"/>
              <a:tabLst>
                <a:tab pos="393700" algn="l"/>
                <a:tab pos="394335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Notepad</a:t>
            </a:r>
            <a:r>
              <a:rPr sz="22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++</a:t>
            </a:r>
            <a:endParaRPr sz="22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17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Komodo (Windows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Mac)</a:t>
            </a:r>
            <a:r>
              <a:rPr sz="2200" spc="-70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4"/>
              </a:rPr>
              <a:t>http://www.activestate.com/komodo-ide</a:t>
            </a:r>
            <a:endParaRPr sz="22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17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Netbeans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(Windows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Mac)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gratuit</a:t>
            </a:r>
            <a:r>
              <a:rPr sz="2200" spc="-10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5"/>
              </a:rPr>
              <a:t>http://netbeans.org/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92500" y="355600"/>
            <a:ext cx="3136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D’autres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éditeurs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1244600" y="4889500"/>
            <a:ext cx="3403600" cy="1955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37200" y="4787900"/>
            <a:ext cx="3352800" cy="2070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23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5268595" cy="378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What 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You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See Is What 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You</a:t>
            </a:r>
            <a:r>
              <a:rPr sz="24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Get</a:t>
            </a:r>
            <a:endParaRPr sz="2400">
              <a:latin typeface="Arial"/>
              <a:cs typeface="Arial"/>
            </a:endParaRPr>
          </a:p>
          <a:p>
            <a:pPr marL="393700" marR="9194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Permet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visualiser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24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rendu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directement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Code parfois pas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toujours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propre ou  optimisé</a:t>
            </a:r>
            <a:endParaRPr sz="2400">
              <a:latin typeface="Arial"/>
              <a:cs typeface="Arial"/>
            </a:endParaRPr>
          </a:p>
          <a:p>
            <a:pPr marL="393700" marR="243204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Exemple 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Dreamweaver</a:t>
            </a:r>
            <a:r>
              <a:rPr sz="2400" spc="-1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(payant),  Blue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Griffon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(gratuit)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16200" y="355600"/>
            <a:ext cx="4895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</a:t>
            </a:r>
            <a:r>
              <a:rPr sz="3000" spc="-5" dirty="0">
                <a:solidFill>
                  <a:srgbClr val="585858"/>
                </a:solidFill>
              </a:rPr>
              <a:t>éditeurs </a:t>
            </a:r>
            <a:r>
              <a:rPr sz="3000" dirty="0">
                <a:solidFill>
                  <a:srgbClr val="585858"/>
                </a:solidFill>
              </a:rPr>
              <a:t>« WYSIWYG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6197600" y="2159000"/>
            <a:ext cx="3733800" cy="389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24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69161"/>
            <a:ext cx="9230995" cy="454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156210" indent="-381000">
              <a:lnSpc>
                <a:spcPct val="1319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CMS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Content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Management System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systèmes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gestion de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28499"/>
              </a:lnSpc>
              <a:spcBef>
                <a:spcPts val="6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Développé dans un langage de programmation web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(ex : PHP)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fait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appel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base de données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(ex :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SQL)</a:t>
            </a:r>
            <a:endParaRPr sz="2400">
              <a:latin typeface="Arial"/>
              <a:cs typeface="Arial"/>
            </a:endParaRPr>
          </a:p>
          <a:p>
            <a:pPr marL="393700" marR="6033770" indent="-381000">
              <a:lnSpc>
                <a:spcPct val="130200"/>
              </a:lnSpc>
              <a:spcBef>
                <a:spcPts val="6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Éditeurs « visuels »  sans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avoir besoin</a:t>
            </a:r>
            <a:r>
              <a:rPr sz="24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 notions de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  <a:p>
            <a:pPr marL="393700" marR="5474335" indent="-381000">
              <a:lnSpc>
                <a:spcPct val="1319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Ex :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WordPress,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Drupal,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Joomla, Prestashop,</a:t>
            </a:r>
            <a:r>
              <a:rPr sz="2400" spc="-1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9300" y="355600"/>
            <a:ext cx="60744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Générer du </a:t>
            </a:r>
            <a:r>
              <a:rPr sz="3000" spc="-5" dirty="0">
                <a:solidFill>
                  <a:srgbClr val="585858"/>
                </a:solidFill>
              </a:rPr>
              <a:t>HTML </a:t>
            </a:r>
            <a:r>
              <a:rPr sz="3000" dirty="0">
                <a:solidFill>
                  <a:srgbClr val="585858"/>
                </a:solidFill>
              </a:rPr>
              <a:t>depuis un</a:t>
            </a:r>
            <a:r>
              <a:rPr sz="3000" spc="-14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CMS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4902034" y="3670300"/>
            <a:ext cx="4738254" cy="3130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25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016365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Possibilité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générer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automatiquement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 HTML depuis un  langage de programmation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côté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serveur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PHP,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Python, </a:t>
            </a:r>
            <a:r>
              <a:rPr sz="2400" spc="-40" dirty="0">
                <a:solidFill>
                  <a:srgbClr val="585858"/>
                </a:solidFill>
                <a:latin typeface="Arial"/>
                <a:cs typeface="Arial"/>
              </a:rPr>
              <a:t>Ruby,</a:t>
            </a:r>
            <a:r>
              <a:rPr sz="2400" spc="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100" y="355600"/>
            <a:ext cx="90398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Générer du </a:t>
            </a:r>
            <a:r>
              <a:rPr sz="3000" spc="-5" dirty="0">
                <a:solidFill>
                  <a:srgbClr val="585858"/>
                </a:solidFill>
              </a:rPr>
              <a:t>HTML </a:t>
            </a:r>
            <a:r>
              <a:rPr sz="3000" dirty="0">
                <a:solidFill>
                  <a:srgbClr val="585858"/>
                </a:solidFill>
              </a:rPr>
              <a:t>depuis un langage </a:t>
            </a:r>
            <a:r>
              <a:rPr sz="3000" spc="-5" dirty="0">
                <a:solidFill>
                  <a:srgbClr val="585858"/>
                </a:solidFill>
              </a:rPr>
              <a:t>côté</a:t>
            </a:r>
            <a:r>
              <a:rPr sz="3000" spc="-14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serveur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5664200" y="3606800"/>
            <a:ext cx="4127500" cy="302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26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00549" y="1861327"/>
            <a:ext cx="7671041" cy="43309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27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7239000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33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501775" marR="5080" indent="-838200">
              <a:lnSpc>
                <a:spcPts val="5000"/>
              </a:lnSpc>
              <a:spcBef>
                <a:spcPts val="500"/>
              </a:spcBef>
            </a:pPr>
            <a:r>
              <a:rPr dirty="0"/>
              <a:t>La </a:t>
            </a:r>
            <a:r>
              <a:rPr spc="-5" dirty="0"/>
              <a:t>syntaxe HTML </a:t>
            </a:r>
            <a:r>
              <a:rPr dirty="0"/>
              <a:t>:</a:t>
            </a:r>
            <a:r>
              <a:rPr spc="-170" dirty="0"/>
              <a:t> </a:t>
            </a:r>
            <a:r>
              <a:rPr dirty="0"/>
              <a:t>balises,  </a:t>
            </a:r>
            <a:r>
              <a:rPr spc="-5" dirty="0"/>
              <a:t>éléments et</a:t>
            </a:r>
            <a:r>
              <a:rPr spc="-30" dirty="0"/>
              <a:t> </a:t>
            </a:r>
            <a:r>
              <a:rPr spc="-5" dirty="0"/>
              <a:t>attributs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34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1485900"/>
            <a:ext cx="9214485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balises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structurent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la page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(texte,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images,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Chaque balise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rôle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donne 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</a:t>
            </a:r>
            <a:r>
              <a:rPr sz="24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présenté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62300" y="355600"/>
            <a:ext cx="3794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principe de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balise</a:t>
            </a:r>
            <a:endParaRPr sz="3000"/>
          </a:p>
        </p:txBody>
      </p:sp>
      <p:grpSp>
        <p:nvGrpSpPr>
          <p:cNvPr id="15" name="object 15"/>
          <p:cNvGrpSpPr/>
          <p:nvPr/>
        </p:nvGrpSpPr>
        <p:grpSpPr>
          <a:xfrm>
            <a:off x="996950" y="2857500"/>
            <a:ext cx="8077200" cy="3213100"/>
            <a:chOff x="939800" y="3416300"/>
            <a:chExt cx="8077200" cy="3213100"/>
          </a:xfrm>
        </p:grpSpPr>
        <p:sp>
          <p:nvSpPr>
            <p:cNvPr id="16" name="object 16"/>
            <p:cNvSpPr/>
            <p:nvPr/>
          </p:nvSpPr>
          <p:spPr>
            <a:xfrm>
              <a:off x="4673993" y="50679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700" y="4508"/>
                  </a:moveTo>
                  <a:lnTo>
                    <a:pt x="0" y="4508"/>
                  </a:lnTo>
                  <a:lnTo>
                    <a:pt x="0" y="12700"/>
                  </a:lnTo>
                  <a:lnTo>
                    <a:pt x="12700" y="12700"/>
                  </a:lnTo>
                  <a:lnTo>
                    <a:pt x="12700" y="4508"/>
                  </a:lnTo>
                  <a:close/>
                </a:path>
                <a:path w="12700" h="12700">
                  <a:moveTo>
                    <a:pt x="6350" y="0"/>
                  </a:moveTo>
                  <a:lnTo>
                    <a:pt x="5651" y="4508"/>
                  </a:lnTo>
                  <a:lnTo>
                    <a:pt x="7048" y="4508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73993" y="50679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700" y="12700"/>
                  </a:moveTo>
                  <a:lnTo>
                    <a:pt x="12700" y="4508"/>
                  </a:lnTo>
                  <a:lnTo>
                    <a:pt x="5651" y="4508"/>
                  </a:lnTo>
                  <a:lnTo>
                    <a:pt x="6350" y="0"/>
                  </a:lnTo>
                  <a:lnTo>
                    <a:pt x="7048" y="4508"/>
                  </a:lnTo>
                  <a:lnTo>
                    <a:pt x="0" y="4508"/>
                  </a:lnTo>
                  <a:lnTo>
                    <a:pt x="0" y="12700"/>
                  </a:lnTo>
                  <a:lnTo>
                    <a:pt x="12700" y="12700"/>
                  </a:lnTo>
                  <a:close/>
                </a:path>
              </a:pathLst>
            </a:custGeom>
            <a:ln w="2556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0067" y="4671352"/>
              <a:ext cx="0" cy="765175"/>
            </a:xfrm>
            <a:custGeom>
              <a:avLst/>
              <a:gdLst/>
              <a:ahLst/>
              <a:cxnLst/>
              <a:rect l="l" t="t" r="r" b="b"/>
              <a:pathLst>
                <a:path h="765175">
                  <a:moveTo>
                    <a:pt x="0" y="0"/>
                  </a:moveTo>
                  <a:lnTo>
                    <a:pt x="0" y="764667"/>
                  </a:lnTo>
                </a:path>
              </a:pathLst>
            </a:custGeom>
            <a:ln w="28575">
              <a:solidFill>
                <a:srgbClr val="F37B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32290" y="4571555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47777" y="0"/>
                  </a:moveTo>
                  <a:lnTo>
                    <a:pt x="0" y="95567"/>
                  </a:lnTo>
                  <a:lnTo>
                    <a:pt x="95567" y="95567"/>
                  </a:lnTo>
                  <a:lnTo>
                    <a:pt x="47777" y="0"/>
                  </a:lnTo>
                  <a:close/>
                </a:path>
              </a:pathLst>
            </a:custGeom>
            <a:solidFill>
              <a:srgbClr val="F37B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52476" y="4671352"/>
              <a:ext cx="0" cy="765175"/>
            </a:xfrm>
            <a:custGeom>
              <a:avLst/>
              <a:gdLst/>
              <a:ahLst/>
              <a:cxnLst/>
              <a:rect l="l" t="t" r="r" b="b"/>
              <a:pathLst>
                <a:path h="765175">
                  <a:moveTo>
                    <a:pt x="0" y="0"/>
                  </a:moveTo>
                  <a:lnTo>
                    <a:pt x="0" y="764667"/>
                  </a:lnTo>
                </a:path>
              </a:pathLst>
            </a:custGeom>
            <a:ln w="28575">
              <a:solidFill>
                <a:srgbClr val="F37B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04698" y="4571555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4" h="95885">
                  <a:moveTo>
                    <a:pt x="47790" y="0"/>
                  </a:moveTo>
                  <a:lnTo>
                    <a:pt x="0" y="95567"/>
                  </a:lnTo>
                  <a:lnTo>
                    <a:pt x="95567" y="95567"/>
                  </a:lnTo>
                  <a:lnTo>
                    <a:pt x="47790" y="0"/>
                  </a:lnTo>
                  <a:close/>
                </a:path>
              </a:pathLst>
            </a:custGeom>
            <a:solidFill>
              <a:srgbClr val="F37B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39800" y="3416300"/>
              <a:ext cx="8077200" cy="3213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0" y="355600"/>
            <a:ext cx="5551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Programme initiation </a:t>
            </a:r>
            <a:r>
              <a:rPr sz="3000" spc="-5" dirty="0">
                <a:solidFill>
                  <a:srgbClr val="585858"/>
                </a:solidFill>
              </a:rPr>
              <a:t>au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3271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3</a:t>
            </a:fld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100" y="1709483"/>
            <a:ext cx="4173854" cy="344932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393065" algn="l"/>
                <a:tab pos="394335" algn="l"/>
              </a:tabLst>
            </a:pP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Les bases d’un </a:t>
            </a:r>
            <a:r>
              <a:rPr sz="1300" b="1" spc="-5" dirty="0">
                <a:solidFill>
                  <a:srgbClr val="585858"/>
                </a:solidFill>
                <a:latin typeface="Arial"/>
                <a:cs typeface="Arial"/>
              </a:rPr>
              <a:t>site</a:t>
            </a:r>
            <a:r>
              <a:rPr sz="13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web</a:t>
            </a:r>
            <a:endParaRPr sz="13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535"/>
              </a:spcBef>
              <a:buFont typeface="Arial"/>
              <a:buChar char="•"/>
              <a:tabLst>
                <a:tab pos="393065" algn="l"/>
                <a:tab pos="394335" algn="l"/>
              </a:tabLst>
            </a:pP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1300" b="1" spc="-5" dirty="0">
                <a:solidFill>
                  <a:srgbClr val="585858"/>
                </a:solidFill>
                <a:latin typeface="Arial"/>
                <a:cs typeface="Arial"/>
              </a:rPr>
              <a:t>HTML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–</a:t>
            </a:r>
            <a:r>
              <a:rPr sz="1300" b="1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généralités</a:t>
            </a:r>
            <a:endParaRPr sz="13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445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HTML et</a:t>
            </a:r>
            <a:r>
              <a:rPr sz="11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définition</a:t>
            </a:r>
            <a:endParaRPr sz="11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375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W3C 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et le</a:t>
            </a:r>
            <a:r>
              <a:rPr sz="11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WHATWG</a:t>
            </a:r>
            <a:endParaRPr sz="1100">
              <a:latin typeface="Arial"/>
              <a:cs typeface="Arial"/>
            </a:endParaRPr>
          </a:p>
          <a:p>
            <a:pPr marL="838200" marR="144145" lvl="1" indent="-318135">
              <a:lnSpc>
                <a:spcPct val="113700"/>
              </a:lnSpc>
              <a:spcBef>
                <a:spcPts val="20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Présentation rapide 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de quelques outils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éditeurs de 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texte, 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wysiwyg et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clients</a:t>
            </a:r>
            <a:r>
              <a:rPr sz="11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FTP</a:t>
            </a:r>
            <a:endParaRPr sz="11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93065" algn="l"/>
                <a:tab pos="394335" algn="l"/>
              </a:tabLst>
            </a:pP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1300" b="1" spc="-5" dirty="0">
                <a:solidFill>
                  <a:srgbClr val="585858"/>
                </a:solidFill>
                <a:latin typeface="Arial"/>
                <a:cs typeface="Arial"/>
              </a:rPr>
              <a:t>syntaxe HTML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: balises, </a:t>
            </a:r>
            <a:r>
              <a:rPr sz="1300" b="1" spc="-5" dirty="0">
                <a:solidFill>
                  <a:srgbClr val="585858"/>
                </a:solidFill>
                <a:latin typeface="Arial"/>
                <a:cs typeface="Arial"/>
              </a:rPr>
              <a:t>éléments et</a:t>
            </a:r>
            <a:r>
              <a:rPr sz="1300" b="1" spc="-1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585858"/>
                </a:solidFill>
                <a:latin typeface="Arial"/>
                <a:cs typeface="Arial"/>
              </a:rPr>
              <a:t>attributs</a:t>
            </a:r>
            <a:endParaRPr sz="13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44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Le principe de balise et</a:t>
            </a:r>
            <a:r>
              <a:rPr sz="11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d'élément</a:t>
            </a:r>
            <a:endParaRPr sz="11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Attributs 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11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valeurs</a:t>
            </a:r>
            <a:endParaRPr sz="11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Quelques 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exemples</a:t>
            </a:r>
            <a:r>
              <a:rPr sz="11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d'attributs</a:t>
            </a:r>
            <a:endParaRPr sz="1100">
              <a:latin typeface="Arial"/>
              <a:cs typeface="Arial"/>
            </a:endParaRPr>
          </a:p>
          <a:p>
            <a:pPr marL="393700" marR="109220" indent="-381635">
              <a:lnSpc>
                <a:spcPct val="109000"/>
              </a:lnSpc>
              <a:spcBef>
                <a:spcPts val="340"/>
              </a:spcBef>
              <a:buFont typeface="Arial"/>
              <a:buChar char="•"/>
              <a:tabLst>
                <a:tab pos="393065" algn="l"/>
                <a:tab pos="394335" algn="l"/>
              </a:tabLst>
            </a:pPr>
            <a:r>
              <a:rPr sz="1300" b="1" spc="-5" dirty="0">
                <a:solidFill>
                  <a:srgbClr val="585858"/>
                </a:solidFill>
                <a:latin typeface="Arial"/>
                <a:cs typeface="Arial"/>
              </a:rPr>
              <a:t>Doctype,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html, body : </a:t>
            </a:r>
            <a:r>
              <a:rPr sz="1300" b="1" spc="-5" dirty="0">
                <a:solidFill>
                  <a:srgbClr val="585858"/>
                </a:solidFill>
                <a:latin typeface="Arial"/>
                <a:cs typeface="Arial"/>
              </a:rPr>
              <a:t>structure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d'un document  valide</a:t>
            </a:r>
            <a:endParaRPr sz="13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11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doctype</a:t>
            </a:r>
            <a:endParaRPr sz="11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28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Les balises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&lt;html&gt;, &lt;head&gt; 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&lt;body&gt;</a:t>
            </a:r>
            <a:endParaRPr sz="11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Les</a:t>
            </a:r>
            <a:r>
              <a:rPr sz="11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commentaires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84800" y="1677376"/>
            <a:ext cx="4195445" cy="355028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1500" b="1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1500" b="1" spc="-5" dirty="0">
                <a:solidFill>
                  <a:srgbClr val="585858"/>
                </a:solidFill>
                <a:latin typeface="Arial"/>
                <a:cs typeface="Arial"/>
              </a:rPr>
              <a:t>éléments </a:t>
            </a:r>
            <a:r>
              <a:rPr sz="1500" b="1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1500" b="1" spc="-5" dirty="0">
                <a:solidFill>
                  <a:srgbClr val="585858"/>
                </a:solidFill>
                <a:latin typeface="Arial"/>
                <a:cs typeface="Arial"/>
              </a:rPr>
              <a:t>structuration </a:t>
            </a:r>
            <a:r>
              <a:rPr sz="1500" b="1" dirty="0">
                <a:solidFill>
                  <a:srgbClr val="585858"/>
                </a:solidFill>
                <a:latin typeface="Arial"/>
                <a:cs typeface="Arial"/>
              </a:rPr>
              <a:t>du</a:t>
            </a:r>
            <a:r>
              <a:rPr sz="1500" b="1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585858"/>
                </a:solidFill>
                <a:latin typeface="Arial"/>
                <a:cs typeface="Arial"/>
              </a:rPr>
              <a:t>contenu</a:t>
            </a:r>
            <a:endParaRPr sz="15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60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La balise </a:t>
            </a:r>
            <a:r>
              <a:rPr sz="1300" i="1" spc="-5" dirty="0">
                <a:solidFill>
                  <a:srgbClr val="585858"/>
                </a:solidFill>
                <a:latin typeface="Arial"/>
                <a:cs typeface="Arial"/>
              </a:rPr>
              <a:t>division</a:t>
            </a:r>
            <a:r>
              <a:rPr sz="1300" i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&lt;div&gt;</a:t>
            </a:r>
            <a:endParaRPr sz="13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La balise paragraphe</a:t>
            </a:r>
            <a:r>
              <a:rPr sz="13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&lt;p&gt;</a:t>
            </a:r>
            <a:endParaRPr sz="13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Espaces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insécables </a:t>
            </a:r>
            <a:r>
              <a:rPr sz="1300" spc="-15" dirty="0">
                <a:solidFill>
                  <a:srgbClr val="585858"/>
                </a:solidFill>
                <a:latin typeface="Arial"/>
                <a:cs typeface="Arial"/>
              </a:rPr>
              <a:t>Titres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&lt;h1&gt; à</a:t>
            </a:r>
            <a:r>
              <a:rPr sz="13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&lt;h6&gt;</a:t>
            </a:r>
            <a:endParaRPr sz="13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La balise</a:t>
            </a:r>
            <a:r>
              <a:rPr sz="13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&lt;blockquote&gt;</a:t>
            </a:r>
            <a:endParaRPr sz="13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1500" b="1" dirty="0">
                <a:solidFill>
                  <a:srgbClr val="585858"/>
                </a:solidFill>
                <a:latin typeface="Arial"/>
                <a:cs typeface="Arial"/>
              </a:rPr>
              <a:t>Les liens</a:t>
            </a:r>
            <a:r>
              <a:rPr sz="1500" b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585858"/>
                </a:solidFill>
                <a:latin typeface="Arial"/>
                <a:cs typeface="Arial"/>
              </a:rPr>
              <a:t>hypertexte</a:t>
            </a:r>
            <a:endParaRPr sz="15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60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Fonction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d'un</a:t>
            </a:r>
            <a:r>
              <a:rPr sz="13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lien</a:t>
            </a:r>
            <a:endParaRPr sz="13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La balise</a:t>
            </a:r>
            <a:r>
              <a:rPr sz="13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&lt;a&gt;</a:t>
            </a:r>
            <a:endParaRPr sz="13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Liens</a:t>
            </a:r>
            <a:r>
              <a:rPr sz="13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externes</a:t>
            </a:r>
            <a:endParaRPr sz="13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Liens internes et hiérarchisation du</a:t>
            </a:r>
            <a:r>
              <a:rPr sz="13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site</a:t>
            </a:r>
            <a:endParaRPr sz="1300">
              <a:latin typeface="Arial"/>
              <a:cs typeface="Arial"/>
            </a:endParaRPr>
          </a:p>
          <a:p>
            <a:pPr marL="837565" marR="476884" lvl="1" indent="-317500">
              <a:lnSpc>
                <a:spcPct val="115399"/>
              </a:lnSpc>
              <a:spcBef>
                <a:spcPts val="30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Ouvrir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un lien dans un nouvel onglet ou  laisser l'utilisateur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choisir</a:t>
            </a:r>
            <a:r>
              <a:rPr sz="13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?</a:t>
            </a:r>
            <a:endParaRPr sz="13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Les liens </a:t>
            </a:r>
            <a:r>
              <a:rPr sz="1300" i="1" dirty="0">
                <a:solidFill>
                  <a:srgbClr val="585858"/>
                </a:solidFill>
                <a:latin typeface="Arial"/>
                <a:cs typeface="Arial"/>
              </a:rPr>
              <a:t>spéciaux 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: mailto,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ancres,</a:t>
            </a:r>
            <a:r>
              <a:rPr sz="13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etc.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010015" cy="421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imbriquer les balises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(on y reviendra)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unes dans les  autres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00" dirty="0">
              <a:latin typeface="Arial"/>
              <a:cs typeface="Arial"/>
            </a:endParaRPr>
          </a:p>
          <a:p>
            <a:pPr marL="749300">
              <a:lnSpc>
                <a:spcPts val="3770"/>
              </a:lnSpc>
            </a:pPr>
            <a:r>
              <a:rPr sz="3200" dirty="0">
                <a:solidFill>
                  <a:srgbClr val="E46C0A"/>
                </a:solidFill>
                <a:latin typeface="Arial"/>
                <a:cs typeface="Arial"/>
              </a:rPr>
              <a:t>&lt;p&gt; </a:t>
            </a:r>
            <a:r>
              <a:rPr sz="3200" spc="-5" dirty="0">
                <a:solidFill>
                  <a:srgbClr val="808080"/>
                </a:solidFill>
                <a:latin typeface="Arial"/>
                <a:cs typeface="Arial"/>
              </a:rPr>
              <a:t>Hooo un bloc </a:t>
            </a:r>
            <a:r>
              <a:rPr sz="3200" dirty="0">
                <a:solidFill>
                  <a:srgbClr val="808080"/>
                </a:solidFill>
                <a:latin typeface="Arial"/>
                <a:cs typeface="Arial"/>
              </a:rPr>
              <a:t>!!</a:t>
            </a:r>
            <a:r>
              <a:rPr sz="3200" spc="-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3200" dirty="0">
              <a:latin typeface="Arial"/>
              <a:cs typeface="Arial"/>
            </a:endParaRPr>
          </a:p>
          <a:p>
            <a:pPr marL="749300">
              <a:lnSpc>
                <a:spcPts val="3700"/>
              </a:lnSpc>
            </a:pPr>
            <a:r>
              <a:rPr sz="3200" dirty="0">
                <a:solidFill>
                  <a:srgbClr val="E46C0A"/>
                </a:solidFill>
                <a:latin typeface="Arial"/>
                <a:cs typeface="Arial"/>
              </a:rPr>
              <a:t>&lt;div&gt;</a:t>
            </a:r>
            <a:endParaRPr sz="3200" dirty="0">
              <a:latin typeface="Arial"/>
              <a:cs typeface="Arial"/>
            </a:endParaRPr>
          </a:p>
          <a:p>
            <a:pPr marL="1585595">
              <a:lnSpc>
                <a:spcPts val="3700"/>
              </a:lnSpc>
            </a:pPr>
            <a:r>
              <a:rPr sz="3200" dirty="0">
                <a:solidFill>
                  <a:srgbClr val="E46C0A"/>
                </a:solidFill>
                <a:latin typeface="Arial"/>
                <a:cs typeface="Arial"/>
              </a:rPr>
              <a:t>&lt;p&gt; </a:t>
            </a:r>
            <a:r>
              <a:rPr sz="3200" dirty="0">
                <a:solidFill>
                  <a:srgbClr val="808080"/>
                </a:solidFill>
                <a:latin typeface="Arial"/>
                <a:cs typeface="Arial"/>
              </a:rPr>
              <a:t>Et </a:t>
            </a:r>
            <a:r>
              <a:rPr sz="3200" spc="-5" dirty="0">
                <a:solidFill>
                  <a:srgbClr val="808080"/>
                </a:solidFill>
                <a:latin typeface="Arial"/>
                <a:cs typeface="Arial"/>
              </a:rPr>
              <a:t>un joli paragraphe</a:t>
            </a:r>
            <a:r>
              <a:rPr sz="3200" spc="-2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3200" dirty="0">
              <a:latin typeface="Arial"/>
              <a:cs typeface="Arial"/>
            </a:endParaRPr>
          </a:p>
          <a:p>
            <a:pPr marL="1585595">
              <a:lnSpc>
                <a:spcPts val="3700"/>
              </a:lnSpc>
            </a:pPr>
            <a:r>
              <a:rPr sz="3200" dirty="0">
                <a:solidFill>
                  <a:srgbClr val="E46C0A"/>
                </a:solidFill>
                <a:latin typeface="Arial"/>
                <a:cs typeface="Arial"/>
              </a:rPr>
              <a:t>&lt;p&gt; </a:t>
            </a:r>
            <a:r>
              <a:rPr sz="3200" dirty="0">
                <a:solidFill>
                  <a:srgbClr val="808080"/>
                </a:solidFill>
                <a:latin typeface="Arial"/>
                <a:cs typeface="Arial"/>
              </a:rPr>
              <a:t>Et </a:t>
            </a:r>
            <a:r>
              <a:rPr sz="3200" spc="-5" dirty="0">
                <a:solidFill>
                  <a:srgbClr val="808080"/>
                </a:solidFill>
                <a:latin typeface="Arial"/>
                <a:cs typeface="Arial"/>
              </a:rPr>
              <a:t>autre un joli paragraphe</a:t>
            </a:r>
            <a:r>
              <a:rPr sz="3200" spc="-3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3200" dirty="0">
              <a:latin typeface="Arial"/>
              <a:cs typeface="Arial"/>
            </a:endParaRPr>
          </a:p>
          <a:p>
            <a:pPr marL="749300">
              <a:lnSpc>
                <a:spcPts val="3770"/>
              </a:lnSpc>
            </a:pPr>
            <a:r>
              <a:rPr sz="3200" dirty="0">
                <a:solidFill>
                  <a:srgbClr val="E46C0A"/>
                </a:solidFill>
                <a:latin typeface="Arial"/>
                <a:cs typeface="Arial"/>
              </a:rPr>
              <a:t>&lt;/div&gt;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30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62300" y="355600"/>
            <a:ext cx="3794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principe de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balise</a:t>
            </a:r>
            <a:endParaRPr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455785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  <a:tab pos="1544955" algn="l"/>
                <a:tab pos="1892935" algn="l"/>
              </a:tabLst>
            </a:pPr>
            <a:r>
              <a:rPr sz="2400" spc="-50" dirty="0">
                <a:solidFill>
                  <a:srgbClr val="585858"/>
                </a:solidFill>
                <a:latin typeface="Arial"/>
                <a:cs typeface="Arial"/>
              </a:rPr>
              <a:t>Touche	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&lt;	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clavier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ouvrir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&lt;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  <a:tab pos="1544955" algn="l"/>
                <a:tab pos="2205990" algn="l"/>
                <a:tab pos="2553335" algn="l"/>
                <a:tab pos="2900680" algn="l"/>
              </a:tabLst>
            </a:pPr>
            <a:r>
              <a:rPr sz="2400" spc="-50" dirty="0">
                <a:solidFill>
                  <a:srgbClr val="585858"/>
                </a:solidFill>
                <a:latin typeface="Arial"/>
                <a:cs typeface="Arial"/>
              </a:rPr>
              <a:t>Touche	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maj	+	&lt;	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fermer :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 marL="393700" marR="128270" indent="-381000">
              <a:lnSpc>
                <a:spcPct val="142300"/>
              </a:lnSpc>
              <a:spcBef>
                <a:spcPts val="7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nom des balises est prédéfini dans 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spécifications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HTML, on  ne peut donc </a:t>
            </a:r>
            <a:r>
              <a:rPr sz="2400" spc="-60" dirty="0">
                <a:solidFill>
                  <a:srgbClr val="585858"/>
                </a:solidFill>
                <a:latin typeface="Arial"/>
                <a:cs typeface="Arial"/>
              </a:rPr>
              <a:t>PAS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inventer</a:t>
            </a:r>
            <a:r>
              <a:rPr sz="2400" spc="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!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Quelques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exemples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&lt;html&gt;, &lt;body&gt;, &lt;img&gt;, &lt;p&gt;, &lt;div&gt;, &lt;a&gt;,</a:t>
            </a:r>
            <a:r>
              <a:rPr sz="24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31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62300" y="355600"/>
            <a:ext cx="3794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principe de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balise</a:t>
            </a:r>
            <a:endParaRPr sz="3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37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318260"/>
            <a:ext cx="9551670" cy="3376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814069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Par convention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faciliter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lecture 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code, toute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balise  ouverte doit être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fermée (sauf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exception).</a:t>
            </a:r>
            <a:endParaRPr sz="2400" dirty="0">
              <a:latin typeface="Arial"/>
              <a:cs typeface="Arial"/>
            </a:endParaRPr>
          </a:p>
          <a:p>
            <a:pPr marL="393700" marR="5080" indent="-381000">
              <a:lnSpc>
                <a:spcPct val="144100"/>
              </a:lnSpc>
              <a:spcBef>
                <a:spcPts val="5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Certaines balises bien particulières n’ont pas besoin d’être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fermées,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les dit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auto-fermantes », elles n’ont ni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ni balise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fermante.</a:t>
            </a:r>
            <a:endParaRPr sz="2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Note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je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mets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/ final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convention, mais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pas</a:t>
            </a:r>
            <a:r>
              <a:rPr sz="24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 err="1">
                <a:solidFill>
                  <a:srgbClr val="585858"/>
                </a:solidFill>
                <a:latin typeface="Arial"/>
                <a:cs typeface="Arial"/>
              </a:rPr>
              <a:t>obligatoire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62300" y="355600"/>
            <a:ext cx="3794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principe de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balise</a:t>
            </a:r>
            <a:endParaRPr sz="3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008110" cy="22225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5080" indent="-381000">
              <a:lnSpc>
                <a:spcPct val="144100"/>
              </a:lnSpc>
              <a:spcBef>
                <a:spcPts val="1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Certaines balises peuvent être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complétées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 des attributs  précisant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certains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paramètres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(l'adresse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liens,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source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d'une  image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afficher,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  <a:p>
            <a:pPr marL="478155" indent="-466090">
              <a:lnSpc>
                <a:spcPct val="100000"/>
              </a:lnSpc>
              <a:spcBef>
                <a:spcPts val="1920"/>
              </a:spcBef>
              <a:buChar char="•"/>
              <a:tabLst>
                <a:tab pos="478155" algn="l"/>
                <a:tab pos="47879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balise peut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contenir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plusieurs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attributs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14700" y="355600"/>
            <a:ext cx="34963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Attributs et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valeurs</a:t>
            </a:r>
            <a:endParaRPr sz="3000"/>
          </a:p>
        </p:txBody>
      </p:sp>
      <p:grpSp>
        <p:nvGrpSpPr>
          <p:cNvPr id="4" name="object 4"/>
          <p:cNvGrpSpPr/>
          <p:nvPr/>
        </p:nvGrpSpPr>
        <p:grpSpPr>
          <a:xfrm>
            <a:off x="152400" y="4216400"/>
            <a:ext cx="8775700" cy="2882900"/>
            <a:chOff x="152400" y="4216400"/>
            <a:chExt cx="8775700" cy="2882900"/>
          </a:xfrm>
        </p:grpSpPr>
        <p:sp>
          <p:nvSpPr>
            <p:cNvPr id="5" name="object 5"/>
            <p:cNvSpPr/>
            <p:nvPr/>
          </p:nvSpPr>
          <p:spPr>
            <a:xfrm>
              <a:off x="2083193" y="568185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700" y="7429"/>
                  </a:moveTo>
                  <a:lnTo>
                    <a:pt x="0" y="7429"/>
                  </a:lnTo>
                  <a:lnTo>
                    <a:pt x="0" y="12700"/>
                  </a:lnTo>
                  <a:lnTo>
                    <a:pt x="12700" y="12700"/>
                  </a:lnTo>
                  <a:lnTo>
                    <a:pt x="12700" y="7429"/>
                  </a:lnTo>
                  <a:close/>
                </a:path>
                <a:path w="12700" h="12700">
                  <a:moveTo>
                    <a:pt x="6350" y="0"/>
                  </a:moveTo>
                  <a:lnTo>
                    <a:pt x="5651" y="7429"/>
                  </a:lnTo>
                  <a:lnTo>
                    <a:pt x="7048" y="7429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7981" y="5254726"/>
              <a:ext cx="0" cy="685800"/>
            </a:xfrm>
            <a:custGeom>
              <a:avLst/>
              <a:gdLst/>
              <a:ahLst/>
              <a:cxnLst/>
              <a:rect l="l" t="t" r="r" b="b"/>
              <a:pathLst>
                <a:path h="685800">
                  <a:moveTo>
                    <a:pt x="0" y="0"/>
                  </a:moveTo>
                  <a:lnTo>
                    <a:pt x="0" y="685355"/>
                  </a:lnTo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51138" y="5219992"/>
              <a:ext cx="73685" cy="725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53268" y="571677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700" y="7429"/>
                  </a:moveTo>
                  <a:lnTo>
                    <a:pt x="0" y="7429"/>
                  </a:lnTo>
                  <a:lnTo>
                    <a:pt x="0" y="12700"/>
                  </a:lnTo>
                  <a:lnTo>
                    <a:pt x="12700" y="12700"/>
                  </a:lnTo>
                  <a:lnTo>
                    <a:pt x="12700" y="7429"/>
                  </a:lnTo>
                  <a:close/>
                </a:path>
                <a:path w="12700" h="12700">
                  <a:moveTo>
                    <a:pt x="6350" y="0"/>
                  </a:moveTo>
                  <a:lnTo>
                    <a:pt x="5651" y="7429"/>
                  </a:lnTo>
                  <a:lnTo>
                    <a:pt x="7048" y="7429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418D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8279" y="646973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700" y="10490"/>
                  </a:moveTo>
                  <a:lnTo>
                    <a:pt x="0" y="10490"/>
                  </a:lnTo>
                  <a:lnTo>
                    <a:pt x="0" y="12700"/>
                  </a:lnTo>
                  <a:lnTo>
                    <a:pt x="12700" y="12700"/>
                  </a:lnTo>
                  <a:lnTo>
                    <a:pt x="12700" y="10490"/>
                  </a:lnTo>
                  <a:close/>
                </a:path>
                <a:path w="12700" h="12700">
                  <a:moveTo>
                    <a:pt x="6350" y="0"/>
                  </a:moveTo>
                  <a:lnTo>
                    <a:pt x="5651" y="10490"/>
                  </a:lnTo>
                  <a:lnTo>
                    <a:pt x="7048" y="10490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E46C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3931" y="5254726"/>
              <a:ext cx="0" cy="685800"/>
            </a:xfrm>
            <a:custGeom>
              <a:avLst/>
              <a:gdLst/>
              <a:ahLst/>
              <a:cxnLst/>
              <a:rect l="l" t="t" r="r" b="b"/>
              <a:pathLst>
                <a:path h="685800">
                  <a:moveTo>
                    <a:pt x="0" y="0"/>
                  </a:moveTo>
                  <a:lnTo>
                    <a:pt x="0" y="685355"/>
                  </a:lnTo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47088" y="5219992"/>
              <a:ext cx="73685" cy="725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8148" y="5254726"/>
              <a:ext cx="0" cy="685800"/>
            </a:xfrm>
            <a:custGeom>
              <a:avLst/>
              <a:gdLst/>
              <a:ahLst/>
              <a:cxnLst/>
              <a:rect l="l" t="t" r="r" b="b"/>
              <a:pathLst>
                <a:path h="685800">
                  <a:moveTo>
                    <a:pt x="0" y="0"/>
                  </a:moveTo>
                  <a:lnTo>
                    <a:pt x="0" y="685355"/>
                  </a:lnTo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91306" y="5219992"/>
              <a:ext cx="73685" cy="725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2400" y="4216400"/>
              <a:ext cx="8775700" cy="28829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54500" y="4495800"/>
              <a:ext cx="165100" cy="1905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33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34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914273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attributs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éléments prédéfinis dans le HTML on ne peut  en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inventer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871537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mettre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entre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simple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quote, double quote ou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rien. Par  convention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nous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choisissons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doubles quotes </a:t>
            </a:r>
            <a:r>
              <a:rPr sz="2400" b="1" dirty="0">
                <a:solidFill>
                  <a:srgbClr val="333333"/>
                </a:solidFill>
                <a:latin typeface="Arial"/>
                <a:cs typeface="Arial"/>
              </a:rPr>
              <a:t>"</a:t>
            </a:r>
            <a:r>
              <a:rPr sz="2400" b="1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33"/>
                </a:solidFill>
                <a:latin typeface="Arial"/>
                <a:cs typeface="Arial"/>
              </a:rPr>
              <a:t>"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8688" y="4343501"/>
            <a:ext cx="4834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585858"/>
                </a:solidFill>
                <a:latin typeface="Arial"/>
                <a:cs typeface="Arial"/>
              </a:rPr>
              <a:t>&lt;div </a:t>
            </a:r>
            <a:r>
              <a:rPr sz="2400" i="1" spc="-5" dirty="0">
                <a:solidFill>
                  <a:srgbClr val="585858"/>
                </a:solidFill>
                <a:latin typeface="Arial"/>
                <a:cs typeface="Arial"/>
              </a:rPr>
              <a:t>id=</a:t>
            </a:r>
            <a:r>
              <a:rPr sz="2400" i="1" spc="-5" dirty="0">
                <a:solidFill>
                  <a:srgbClr val="00AE00"/>
                </a:solidFill>
                <a:latin typeface="Arial"/>
                <a:cs typeface="Arial"/>
              </a:rPr>
              <a:t>"kittens"</a:t>
            </a:r>
            <a:r>
              <a:rPr sz="2400" i="1" spc="-5" dirty="0">
                <a:solidFill>
                  <a:srgbClr val="585858"/>
                </a:solidFill>
                <a:latin typeface="Arial"/>
                <a:cs typeface="Arial"/>
              </a:rPr>
              <a:t>&gt; </a:t>
            </a:r>
            <a:r>
              <a:rPr sz="2400" i="1" dirty="0">
                <a:solidFill>
                  <a:srgbClr val="585858"/>
                </a:solidFill>
                <a:latin typeface="Arial"/>
                <a:cs typeface="Arial"/>
              </a:rPr>
              <a:t>// &lt;div</a:t>
            </a:r>
            <a:r>
              <a:rPr sz="2400" i="1" spc="-5" dirty="0">
                <a:solidFill>
                  <a:srgbClr val="585858"/>
                </a:solidFill>
                <a:latin typeface="Arial"/>
                <a:cs typeface="Arial"/>
              </a:rPr>
              <a:t> id=</a:t>
            </a:r>
            <a:r>
              <a:rPr sz="2400" i="1" spc="-5" dirty="0">
                <a:solidFill>
                  <a:srgbClr val="00AE00"/>
                </a:solidFill>
                <a:latin typeface="Arial"/>
                <a:cs typeface="Arial"/>
              </a:rPr>
              <a:t>kittens</a:t>
            </a:r>
            <a:r>
              <a:rPr sz="2400" i="1" spc="-5" dirty="0">
                <a:solidFill>
                  <a:srgbClr val="585858"/>
                </a:solidFill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56540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0400" y="5549900"/>
            <a:ext cx="7106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solidFill>
                  <a:srgbClr val="585858"/>
                </a:solidFill>
                <a:latin typeface="Arial"/>
                <a:cs typeface="Arial"/>
              </a:rPr>
              <a:t>Les attributs </a:t>
            </a:r>
            <a:r>
              <a:rPr sz="2400" i="1" dirty="0">
                <a:solidFill>
                  <a:srgbClr val="585858"/>
                </a:solidFill>
                <a:latin typeface="Arial"/>
                <a:cs typeface="Arial"/>
              </a:rPr>
              <a:t>sont </a:t>
            </a:r>
            <a:r>
              <a:rPr sz="2400" b="1" i="1" dirty="0">
                <a:solidFill>
                  <a:srgbClr val="585858"/>
                </a:solidFill>
                <a:latin typeface="Arial"/>
                <a:cs typeface="Arial"/>
              </a:rPr>
              <a:t>toujours dans la balise</a:t>
            </a:r>
            <a:r>
              <a:rPr sz="2400" b="1" i="1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585858"/>
                </a:solidFill>
                <a:latin typeface="Arial"/>
                <a:cs typeface="Arial"/>
              </a:rPr>
              <a:t>ouvrante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14700" y="355600"/>
            <a:ext cx="34963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Attributs et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valeurs</a:t>
            </a:r>
            <a:endParaRPr sz="3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35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9066530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src="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"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donner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source (d’une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image par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exemple)</a:t>
            </a:r>
            <a:endParaRPr sz="2400">
              <a:latin typeface="Arial"/>
              <a:cs typeface="Arial"/>
            </a:endParaRPr>
          </a:p>
          <a:p>
            <a:pPr marL="444500" marR="5080" indent="-317500">
              <a:lnSpc>
                <a:spcPct val="145800"/>
              </a:lnSpc>
              <a:spcBef>
                <a:spcPts val="500"/>
              </a:spcBef>
              <a:tabLst>
                <a:tab pos="443865" algn="l"/>
              </a:tabLst>
            </a:pPr>
            <a:r>
              <a:rPr sz="2700" baseline="3086" dirty="0">
                <a:solidFill>
                  <a:srgbClr val="585858"/>
                </a:solidFill>
                <a:latin typeface="Arial"/>
                <a:cs typeface="Arial"/>
              </a:rPr>
              <a:t>–	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&lt;img 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src="monimage.png" 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width="400" height="250" alt="image  de 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chatons"</a:t>
            </a:r>
            <a:r>
              <a:rPr sz="2400" spc="-1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/&gt;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43840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5000" y="4279900"/>
            <a:ext cx="7199630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href=" "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donner la destination d’un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lien</a:t>
            </a:r>
            <a:endParaRPr sz="24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  <a:spcBef>
                <a:spcPts val="1820"/>
              </a:spcBef>
              <a:tabLst>
                <a:tab pos="469265" algn="l"/>
              </a:tabLst>
            </a:pPr>
            <a:r>
              <a:rPr sz="2700" baseline="6172" dirty="0">
                <a:solidFill>
                  <a:srgbClr val="585858"/>
                </a:solidFill>
                <a:latin typeface="Arial"/>
                <a:cs typeface="Arial"/>
              </a:rPr>
              <a:t>–	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&lt;a </a:t>
            </a:r>
            <a:r>
              <a:rPr sz="2400" spc="-10" dirty="0">
                <a:solidFill>
                  <a:srgbClr val="E46C0A"/>
                </a:solidFill>
                <a:latin typeface="Arial"/>
                <a:cs typeface="Arial"/>
                <a:hlinkClick r:id="rId2"/>
              </a:rPr>
              <a:t>href="http://ww</a:t>
            </a:r>
            <a:r>
              <a:rPr sz="2400" spc="-10" dirty="0">
                <a:solidFill>
                  <a:srgbClr val="E46C0A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E46C0A"/>
                </a:solidFill>
                <a:latin typeface="Arial"/>
                <a:cs typeface="Arial"/>
                <a:hlinkClick r:id="rId2"/>
              </a:rPr>
              <a:t>.google.fr"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&gt; </a:t>
            </a:r>
            <a:r>
              <a:rPr sz="2400" spc="-60" dirty="0">
                <a:solidFill>
                  <a:srgbClr val="585858"/>
                </a:solidFill>
                <a:latin typeface="Arial"/>
                <a:cs typeface="Arial"/>
              </a:rPr>
              <a:t>Texte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 lien</a:t>
            </a:r>
            <a:r>
              <a:rPr sz="24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&lt;/a&gt;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5000" y="355600"/>
            <a:ext cx="37738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Exemples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d’attributs</a:t>
            </a:r>
            <a:endParaRPr sz="3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36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926830" cy="1612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id=" "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donner un identifiant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l’élément que l’on pourra utiliser en  CSS.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Ids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doivent être uniques par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700" y="31940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585858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9873" y="3149600"/>
            <a:ext cx="36334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&lt;p </a:t>
            </a:r>
            <a:r>
              <a:rPr sz="2200" spc="-5" dirty="0">
                <a:solidFill>
                  <a:srgbClr val="E46C0A"/>
                </a:solidFill>
                <a:latin typeface="Arial"/>
                <a:cs typeface="Arial"/>
              </a:rPr>
              <a:t>id="monid"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&gt;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contenu</a:t>
            </a:r>
            <a:r>
              <a:rPr sz="22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&lt;/p&gt;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42951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4023359"/>
            <a:ext cx="9147175" cy="1612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class="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"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donner 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classe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l’élément que l’on pourra utiliser en  CSS.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classes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peuvent être dupliquées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58991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585858"/>
                </a:solidFill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9873" y="5854700"/>
            <a:ext cx="44723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&lt;p </a:t>
            </a:r>
            <a:r>
              <a:rPr sz="2200" dirty="0">
                <a:solidFill>
                  <a:srgbClr val="E46C0A"/>
                </a:solidFill>
                <a:latin typeface="Arial"/>
                <a:cs typeface="Arial"/>
              </a:rPr>
              <a:t>class="maclasse"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&gt; contenu</a:t>
            </a:r>
            <a:r>
              <a:rPr sz="22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&lt;/p&gt;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175000" y="355600"/>
            <a:ext cx="37738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Exemples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d’attributs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7239000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42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374775" marR="5080" indent="-1270635">
              <a:lnSpc>
                <a:spcPts val="5000"/>
              </a:lnSpc>
              <a:spcBef>
                <a:spcPts val="500"/>
              </a:spcBef>
            </a:pPr>
            <a:r>
              <a:rPr spc="-5" dirty="0"/>
              <a:t>Doctype, </a:t>
            </a:r>
            <a:r>
              <a:rPr dirty="0"/>
              <a:t>html, body :</a:t>
            </a:r>
            <a:r>
              <a:rPr spc="-95" dirty="0"/>
              <a:t> </a:t>
            </a:r>
            <a:r>
              <a:rPr spc="-5" dirty="0"/>
              <a:t>structure  </a:t>
            </a:r>
            <a:r>
              <a:rPr dirty="0"/>
              <a:t>d'un document</a:t>
            </a:r>
            <a:r>
              <a:rPr spc="-20" dirty="0"/>
              <a:t> </a:t>
            </a:r>
            <a:r>
              <a:rPr spc="-5" dirty="0"/>
              <a:t>valide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19400" y="1295400"/>
            <a:ext cx="4428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Décomposons balise par balise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!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4300" y="355600"/>
            <a:ext cx="73647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Structure d’un document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HTML</a:t>
            </a:r>
            <a:r>
              <a:rPr sz="3000" b="1" spc="-1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simplifié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7400" y="2120900"/>
            <a:ext cx="8356600" cy="444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38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317355" cy="335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864235" indent="-381000" algn="just">
              <a:lnSpc>
                <a:spcPct val="145800"/>
              </a:lnSpc>
              <a:spcBef>
                <a:spcPts val="100"/>
              </a:spcBef>
              <a:buChar char="•"/>
              <a:tabLst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Permet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 navigateur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savoir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quelle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version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HTML</a:t>
            </a:r>
            <a:r>
              <a:rPr sz="2400" spc="-1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(ou  XHTML)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utilisée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  <a:p>
            <a:pPr marL="393700" indent="-381000" algn="just">
              <a:lnSpc>
                <a:spcPct val="100000"/>
              </a:lnSpc>
              <a:spcBef>
                <a:spcPts val="1820"/>
              </a:spcBef>
              <a:buChar char="•"/>
              <a:tabLst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Obligatoire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valider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page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(validateur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W3C)</a:t>
            </a:r>
            <a:endParaRPr sz="2400">
              <a:latin typeface="Arial"/>
              <a:cs typeface="Arial"/>
            </a:endParaRPr>
          </a:p>
          <a:p>
            <a:pPr marL="393700" marR="5080" indent="-381000" algn="just">
              <a:lnSpc>
                <a:spcPct val="145800"/>
              </a:lnSpc>
              <a:spcBef>
                <a:spcPts val="500"/>
              </a:spcBef>
              <a:buChar char="•"/>
              <a:tabLst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Pas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doctype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= « Quirks » mode 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navigateur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fait ce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qu’il peut  avec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qu’il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trouve,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mode rétro-compatibilité =&gt;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expliquer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certains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bugs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39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36900" y="355600"/>
            <a:ext cx="3858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notion de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doctype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3746500" y="5892800"/>
            <a:ext cx="23749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FF6633"/>
                </a:solidFill>
                <a:latin typeface="Arial"/>
                <a:cs typeface="Arial"/>
              </a:rPr>
              <a:t>&lt;!doctype</a:t>
            </a:r>
            <a:r>
              <a:rPr sz="2600" spc="-90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6633"/>
                </a:solidFill>
                <a:latin typeface="Arial"/>
                <a:cs typeface="Arial"/>
              </a:rPr>
              <a:t>html&gt;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0" y="355600"/>
            <a:ext cx="5551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Programme initiation </a:t>
            </a:r>
            <a:r>
              <a:rPr sz="3000" spc="-5" dirty="0">
                <a:solidFill>
                  <a:srgbClr val="585858"/>
                </a:solidFill>
              </a:rPr>
              <a:t>au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3271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4</a:t>
            </a:fld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100" y="1732229"/>
            <a:ext cx="4136390" cy="390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170815" indent="-381635">
              <a:lnSpc>
                <a:spcPct val="117700"/>
              </a:lnSpc>
              <a:spcBef>
                <a:spcPts val="100"/>
              </a:spcBef>
              <a:buFont typeface="Arial"/>
              <a:buChar char="•"/>
              <a:tabLst>
                <a:tab pos="393700" algn="l"/>
                <a:tab pos="394335" algn="l"/>
              </a:tabLst>
            </a:pP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1700" b="1" spc="-5" dirty="0">
                <a:solidFill>
                  <a:srgbClr val="585858"/>
                </a:solidFill>
                <a:latin typeface="Arial"/>
                <a:cs typeface="Arial"/>
              </a:rPr>
              <a:t>éléments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de « </a:t>
            </a:r>
            <a:r>
              <a:rPr sz="1700" b="1" spc="-5" dirty="0">
                <a:solidFill>
                  <a:srgbClr val="585858"/>
                </a:solidFill>
                <a:latin typeface="Arial"/>
                <a:cs typeface="Arial"/>
              </a:rPr>
              <a:t>mise en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forme</a:t>
            </a:r>
            <a:r>
              <a:rPr sz="1700" b="1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»  de</a:t>
            </a:r>
            <a:r>
              <a:rPr sz="1700" b="1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texte</a:t>
            </a:r>
            <a:endParaRPr sz="17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655"/>
              </a:spcBef>
              <a:buChar char="–"/>
              <a:tabLst>
                <a:tab pos="837565" algn="l"/>
                <a:tab pos="838835" algn="l"/>
              </a:tabLst>
            </a:pPr>
            <a:r>
              <a:rPr sz="1400" spc="-5" dirty="0">
                <a:solidFill>
                  <a:srgbClr val="585858"/>
                </a:solidFill>
                <a:latin typeface="Arial"/>
                <a:cs typeface="Arial"/>
              </a:rPr>
              <a:t>Les balises </a:t>
            </a:r>
            <a:r>
              <a:rPr sz="1400" dirty="0">
                <a:solidFill>
                  <a:srgbClr val="585858"/>
                </a:solidFill>
                <a:latin typeface="Arial"/>
                <a:cs typeface="Arial"/>
              </a:rPr>
              <a:t>&lt;strong&gt; </a:t>
            </a:r>
            <a:r>
              <a:rPr sz="1400" spc="-5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1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85858"/>
                </a:solidFill>
                <a:latin typeface="Arial"/>
                <a:cs typeface="Arial"/>
              </a:rPr>
              <a:t>&lt;em&gt;</a:t>
            </a:r>
            <a:endParaRPr sz="14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625"/>
              </a:spcBef>
              <a:buChar char="–"/>
              <a:tabLst>
                <a:tab pos="837565" algn="l"/>
                <a:tab pos="838835" algn="l"/>
              </a:tabLst>
            </a:pPr>
            <a:r>
              <a:rPr sz="1400" spc="-5" dirty="0">
                <a:solidFill>
                  <a:srgbClr val="585858"/>
                </a:solidFill>
                <a:latin typeface="Arial"/>
                <a:cs typeface="Arial"/>
              </a:rPr>
              <a:t>La balise</a:t>
            </a:r>
            <a:r>
              <a:rPr sz="1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85858"/>
                </a:solidFill>
                <a:latin typeface="Arial"/>
                <a:cs typeface="Arial"/>
              </a:rPr>
              <a:t>&lt;span&gt;</a:t>
            </a:r>
            <a:endParaRPr sz="14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515"/>
              </a:spcBef>
              <a:buChar char="–"/>
              <a:tabLst>
                <a:tab pos="837565" algn="l"/>
                <a:tab pos="838835" algn="l"/>
              </a:tabLst>
            </a:pPr>
            <a:r>
              <a:rPr sz="1400" spc="-5" dirty="0">
                <a:solidFill>
                  <a:srgbClr val="585858"/>
                </a:solidFill>
                <a:latin typeface="Arial"/>
                <a:cs typeface="Arial"/>
              </a:rPr>
              <a:t>D'autres balises </a:t>
            </a:r>
            <a:r>
              <a:rPr sz="1400" dirty="0">
                <a:solidFill>
                  <a:srgbClr val="585858"/>
                </a:solidFill>
                <a:latin typeface="Arial"/>
                <a:cs typeface="Arial"/>
              </a:rPr>
              <a:t>(&lt;sup&gt;, &lt;sub&gt;,</a:t>
            </a:r>
            <a:r>
              <a:rPr sz="1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"/>
                <a:cs typeface="Arial"/>
              </a:rPr>
              <a:t>etc.)</a:t>
            </a:r>
            <a:endParaRPr sz="14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93700" algn="l"/>
                <a:tab pos="394335" algn="l"/>
              </a:tabLst>
            </a:pP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1700" b="1" spc="-5" dirty="0">
                <a:solidFill>
                  <a:srgbClr val="585858"/>
                </a:solidFill>
                <a:latin typeface="Arial"/>
                <a:cs typeface="Arial"/>
              </a:rPr>
              <a:t>éléments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1700" b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liste</a:t>
            </a:r>
            <a:endParaRPr sz="17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660"/>
              </a:spcBef>
              <a:buChar char="–"/>
              <a:tabLst>
                <a:tab pos="837565" algn="l"/>
                <a:tab pos="838835" algn="l"/>
              </a:tabLst>
            </a:pPr>
            <a:r>
              <a:rPr sz="1400" spc="-5" dirty="0">
                <a:solidFill>
                  <a:srgbClr val="585858"/>
                </a:solidFill>
                <a:latin typeface="Arial"/>
                <a:cs typeface="Arial"/>
              </a:rPr>
              <a:t>Listes</a:t>
            </a:r>
            <a:r>
              <a:rPr sz="1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"/>
                <a:cs typeface="Arial"/>
              </a:rPr>
              <a:t>ordonnées</a:t>
            </a:r>
            <a:endParaRPr sz="14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520"/>
              </a:spcBef>
              <a:buChar char="–"/>
              <a:tabLst>
                <a:tab pos="837565" algn="l"/>
                <a:tab pos="838835" algn="l"/>
              </a:tabLst>
            </a:pPr>
            <a:r>
              <a:rPr sz="1400" spc="-5" dirty="0">
                <a:solidFill>
                  <a:srgbClr val="585858"/>
                </a:solidFill>
                <a:latin typeface="Arial"/>
                <a:cs typeface="Arial"/>
              </a:rPr>
              <a:t>Listes non</a:t>
            </a:r>
            <a:r>
              <a:rPr sz="1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"/>
                <a:cs typeface="Arial"/>
              </a:rPr>
              <a:t>ordonnées</a:t>
            </a:r>
            <a:endParaRPr sz="14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93700" algn="l"/>
                <a:tab pos="394335" algn="l"/>
              </a:tabLst>
            </a:pPr>
            <a:r>
              <a:rPr sz="1700" b="1" spc="-5" dirty="0">
                <a:solidFill>
                  <a:srgbClr val="585858"/>
                </a:solidFill>
                <a:latin typeface="Arial"/>
                <a:cs typeface="Arial"/>
              </a:rPr>
              <a:t>Ajouter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des images </a:t>
            </a:r>
            <a:r>
              <a:rPr sz="1700" b="1" spc="-5" dirty="0">
                <a:solidFill>
                  <a:srgbClr val="585858"/>
                </a:solidFill>
                <a:latin typeface="Arial"/>
                <a:cs typeface="Arial"/>
              </a:rPr>
              <a:t>avec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1700" b="1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balise</a:t>
            </a:r>
            <a:endParaRPr sz="17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265"/>
              </a:spcBef>
            </a:pP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&lt;img&gt;</a:t>
            </a:r>
            <a:endParaRPr sz="1700">
              <a:latin typeface="Arial"/>
              <a:cs typeface="Arial"/>
            </a:endParaRPr>
          </a:p>
          <a:p>
            <a:pPr marL="838200" marR="5080" lvl="1" indent="-318135">
              <a:lnSpc>
                <a:spcPct val="113100"/>
              </a:lnSpc>
              <a:spcBef>
                <a:spcPts val="434"/>
              </a:spcBef>
              <a:buChar char="–"/>
              <a:tabLst>
                <a:tab pos="837565" algn="l"/>
                <a:tab pos="838835" algn="l"/>
              </a:tabLst>
            </a:pPr>
            <a:r>
              <a:rPr sz="1400" dirty="0">
                <a:solidFill>
                  <a:srgbClr val="585858"/>
                </a:solidFill>
                <a:latin typeface="Arial"/>
                <a:cs typeface="Arial"/>
              </a:rPr>
              <a:t>Guide </a:t>
            </a:r>
            <a:r>
              <a:rPr sz="14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1400" dirty="0">
                <a:solidFill>
                  <a:srgbClr val="585858"/>
                </a:solidFill>
                <a:latin typeface="Arial"/>
                <a:cs typeface="Arial"/>
              </a:rPr>
              <a:t>formats </a:t>
            </a:r>
            <a:r>
              <a:rPr sz="1400" spc="-5" dirty="0">
                <a:solidFill>
                  <a:srgbClr val="585858"/>
                </a:solidFill>
                <a:latin typeface="Arial"/>
                <a:cs typeface="Arial"/>
              </a:rPr>
              <a:t>d'image pour le web et  outils de</a:t>
            </a:r>
            <a:r>
              <a:rPr sz="1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85858"/>
                </a:solidFill>
                <a:latin typeface="Arial"/>
                <a:cs typeface="Arial"/>
              </a:rPr>
              <a:t>compression</a:t>
            </a:r>
            <a:endParaRPr sz="14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625"/>
              </a:spcBef>
              <a:buChar char="–"/>
              <a:tabLst>
                <a:tab pos="837565" algn="l"/>
                <a:tab pos="838835" algn="l"/>
              </a:tabLst>
            </a:pPr>
            <a:r>
              <a:rPr sz="1400" spc="-5" dirty="0">
                <a:solidFill>
                  <a:srgbClr val="585858"/>
                </a:solidFill>
                <a:latin typeface="Arial"/>
                <a:cs typeface="Arial"/>
              </a:rPr>
              <a:t>La balise </a:t>
            </a:r>
            <a:r>
              <a:rPr sz="1400" dirty="0">
                <a:solidFill>
                  <a:srgbClr val="585858"/>
                </a:solidFill>
                <a:latin typeface="Arial"/>
                <a:cs typeface="Arial"/>
              </a:rPr>
              <a:t>&lt;img&gt; </a:t>
            </a:r>
            <a:r>
              <a:rPr sz="1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1400" dirty="0">
                <a:solidFill>
                  <a:srgbClr val="585858"/>
                </a:solidFill>
                <a:latin typeface="Arial"/>
                <a:cs typeface="Arial"/>
              </a:rPr>
              <a:t>ses</a:t>
            </a:r>
            <a:r>
              <a:rPr sz="1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"/>
                <a:cs typeface="Arial"/>
              </a:rPr>
              <a:t>attributs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84800" y="1711960"/>
            <a:ext cx="4034790" cy="3548379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93065" algn="l"/>
                <a:tab pos="394335" algn="l"/>
              </a:tabLst>
            </a:pP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Les tableaux</a:t>
            </a:r>
            <a:r>
              <a:rPr sz="1300" b="1" spc="-5" dirty="0">
                <a:solidFill>
                  <a:srgbClr val="585858"/>
                </a:solidFill>
                <a:latin typeface="Arial"/>
                <a:cs typeface="Arial"/>
              </a:rPr>
              <a:t> HTML</a:t>
            </a:r>
            <a:endParaRPr sz="13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439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Créer un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tableau : &lt;table&gt; &lt;tr&gt;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&lt;td&gt;</a:t>
            </a:r>
            <a:endParaRPr sz="11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Un exemple de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tableau</a:t>
            </a:r>
            <a:r>
              <a:rPr sz="11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simple</a:t>
            </a:r>
            <a:endParaRPr sz="11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375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Ajout 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d'en-têtes avec</a:t>
            </a:r>
            <a:r>
              <a:rPr sz="11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&lt;th&gt;</a:t>
            </a:r>
            <a:endParaRPr sz="11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Légende de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 tableau</a:t>
            </a:r>
            <a:endParaRPr sz="11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Attributs 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avancés, dont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colspan,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rowspan</a:t>
            </a:r>
            <a:endParaRPr sz="11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93065" algn="l"/>
                <a:tab pos="394335" algn="l"/>
              </a:tabLst>
            </a:pP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Les</a:t>
            </a:r>
            <a:r>
              <a:rPr sz="1300" b="1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formulaires</a:t>
            </a:r>
            <a:endParaRPr sz="13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439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formulaires sont 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partout autour de</a:t>
            </a:r>
            <a:r>
              <a:rPr sz="11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nous</a:t>
            </a:r>
            <a:endParaRPr sz="11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8200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La balise</a:t>
            </a:r>
            <a:r>
              <a:rPr sz="11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&lt;form&gt;</a:t>
            </a:r>
            <a:endParaRPr sz="11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280"/>
              </a:spcBef>
              <a:buChar char="–"/>
              <a:tabLst>
                <a:tab pos="838200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champ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&lt;input&gt;</a:t>
            </a:r>
            <a:endParaRPr sz="11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8200" algn="l"/>
                <a:tab pos="838835" algn="l"/>
              </a:tabLst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Ajout 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de libellés avec</a:t>
            </a:r>
            <a:r>
              <a:rPr sz="11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&lt;label&gt;</a:t>
            </a:r>
            <a:endParaRPr sz="11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8200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1100" i="1" spc="-5" dirty="0">
                <a:solidFill>
                  <a:srgbClr val="585858"/>
                </a:solidFill>
                <a:latin typeface="Arial"/>
                <a:cs typeface="Arial"/>
              </a:rPr>
              <a:t>placeholder 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HTML5</a:t>
            </a:r>
            <a:endParaRPr sz="11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375"/>
              </a:spcBef>
              <a:buChar char="–"/>
              <a:tabLst>
                <a:tab pos="838200" algn="l"/>
                <a:tab pos="838835" algn="l"/>
              </a:tabLst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Zone 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texte multiligne</a:t>
            </a:r>
            <a:r>
              <a:rPr sz="11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&lt;textarea&gt;</a:t>
            </a:r>
            <a:endParaRPr sz="11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8200" algn="l"/>
                <a:tab pos="838835" algn="l"/>
              </a:tabLst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Bouton 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validation &lt;input</a:t>
            </a: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type="submit"&gt;</a:t>
            </a:r>
            <a:endParaRPr sz="11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8200" algn="l"/>
                <a:tab pos="838835" algn="l"/>
              </a:tabLst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Présentation 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des autres éléments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(checkbox,</a:t>
            </a:r>
            <a:r>
              <a:rPr sz="11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radio,</a:t>
            </a:r>
            <a:endParaRPr sz="1100">
              <a:latin typeface="Arial"/>
              <a:cs typeface="Arial"/>
            </a:endParaRPr>
          </a:p>
          <a:p>
            <a:pPr marL="838200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&lt;select&gt;)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8484870" cy="219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Plus simple,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plus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concis</a:t>
            </a:r>
            <a:endParaRPr sz="2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«Future proof»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autant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commencer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aujourd’hui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!</a:t>
            </a:r>
            <a:endParaRPr sz="2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&lt;!doctype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html&gt;</a:t>
            </a:r>
            <a:endParaRPr sz="2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14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40" dirty="0">
                <a:solidFill>
                  <a:srgbClr val="585858"/>
                </a:solidFill>
                <a:latin typeface="Arial"/>
                <a:cs typeface="Arial"/>
              </a:rPr>
              <a:t>Vous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pourrez utiliser des éléments HTML5 qui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finalisés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2800" y="355600"/>
            <a:ext cx="3413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 doctype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HTML5</a:t>
            </a:r>
            <a:endParaRPr sz="3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40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389745" cy="222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Tout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document HTML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commence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 la balise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&lt;html&gt;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qui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 ferme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document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&lt;/html&gt;</a:t>
            </a:r>
            <a:endParaRPr sz="2400">
              <a:latin typeface="Arial"/>
              <a:cs typeface="Arial"/>
            </a:endParaRPr>
          </a:p>
          <a:p>
            <a:pPr marL="393700" marR="45085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balise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&lt;html&gt; contient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nécessairement deux balises définissant  l'entête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(&lt;head&gt;)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corps (&lt;body&gt;)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document.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41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6000" y="355600"/>
            <a:ext cx="30124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balise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&lt;html&gt;</a:t>
            </a:r>
            <a:endParaRPr sz="3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8961755" cy="332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Permet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spécifier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langue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traitement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 document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global</a:t>
            </a:r>
            <a:endParaRPr sz="24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Indexation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dans la bonne langue par les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moteurs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22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recherche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Synthèse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vocale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Vérification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orthographique des</a:t>
            </a:r>
            <a:r>
              <a:rPr sz="2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formulaires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00">
              <a:latin typeface="Arial"/>
              <a:cs typeface="Arial"/>
            </a:endParaRPr>
          </a:p>
          <a:p>
            <a:pPr marL="304800" algn="ctr">
              <a:lnSpc>
                <a:spcPct val="100000"/>
              </a:lnSpc>
            </a:pPr>
            <a:r>
              <a:rPr sz="2800" dirty="0">
                <a:solidFill>
                  <a:srgbClr val="E46C0A"/>
                </a:solidFill>
                <a:latin typeface="Arial"/>
                <a:cs typeface="Arial"/>
              </a:rPr>
              <a:t>&lt;html</a:t>
            </a:r>
            <a:r>
              <a:rPr sz="2800" spc="-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B00A"/>
                </a:solidFill>
                <a:latin typeface="Arial"/>
                <a:cs typeface="Arial"/>
              </a:rPr>
              <a:t>lang=</a:t>
            </a:r>
            <a:r>
              <a:rPr sz="2800" dirty="0">
                <a:solidFill>
                  <a:srgbClr val="418DD3"/>
                </a:solidFill>
                <a:latin typeface="Arial"/>
                <a:cs typeface="Arial"/>
              </a:rPr>
              <a:t>"fr"</a:t>
            </a:r>
            <a:r>
              <a:rPr sz="2800" dirty="0">
                <a:solidFill>
                  <a:srgbClr val="E46C0A"/>
                </a:solidFill>
                <a:latin typeface="Arial"/>
                <a:cs typeface="Arial"/>
              </a:rPr>
              <a:t>&gt;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84600" y="355600"/>
            <a:ext cx="25520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L'attribut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lang</a:t>
            </a:r>
            <a:endParaRPr sz="3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42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213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Détermine l’entête du document et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contient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méta-informations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43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7900" y="355600"/>
            <a:ext cx="30975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balise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&lt;head&gt;</a:t>
            </a:r>
            <a:endParaRPr sz="3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8552815" cy="95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y trouve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balise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&lt;title&gt;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qui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sera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titre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</a:t>
            </a:r>
            <a:r>
              <a:rPr sz="24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document</a:t>
            </a:r>
            <a:endParaRPr sz="240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  <a:spcBef>
                <a:spcPts val="1820"/>
              </a:spcBef>
              <a:tabLst>
                <a:tab pos="83756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–	Sert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référencement (repris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dans les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résultats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22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recherche)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6320" y="4318000"/>
            <a:ext cx="47637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–	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Affichée dans l’onglet du</a:t>
            </a:r>
            <a:r>
              <a:rPr sz="22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navigateur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19500" y="355600"/>
            <a:ext cx="28854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balise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&lt;title&gt;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1066800" y="2997200"/>
            <a:ext cx="7137400" cy="140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3600" y="5219700"/>
            <a:ext cx="7124700" cy="78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44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587230" cy="2751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y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ajoutera également les appels pour 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feuilles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style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CSS et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certains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JavaScripts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y trouver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balises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meta 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parmi</a:t>
            </a:r>
            <a:r>
              <a:rPr sz="24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lesquelles</a:t>
            </a:r>
            <a:endParaRPr sz="2400">
              <a:latin typeface="Arial"/>
              <a:cs typeface="Arial"/>
            </a:endParaRPr>
          </a:p>
          <a:p>
            <a:pPr marL="837565" marR="181610" indent="-317500">
              <a:lnSpc>
                <a:spcPct val="147800"/>
              </a:lnSpc>
              <a:spcBef>
                <a:spcPts val="560"/>
              </a:spcBef>
              <a:tabLst>
                <a:tab pos="837565" algn="l"/>
              </a:tabLst>
            </a:pPr>
            <a:r>
              <a:rPr sz="2200" dirty="0">
                <a:solidFill>
                  <a:srgbClr val="F37B09"/>
                </a:solidFill>
                <a:latin typeface="Arial"/>
                <a:cs typeface="Arial"/>
              </a:rPr>
              <a:t>–	&lt;meta charset="UTF-8"/&gt;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permet de définir l’encodage de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caractère 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 la page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(à mettre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directement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sous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22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&lt;head&gt;)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79600" y="355600"/>
            <a:ext cx="63601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balise &lt;head&gt; : les balises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meta</a:t>
            </a:r>
            <a:endParaRPr sz="3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45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600" y="1351356"/>
            <a:ext cx="7340600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marR="5080" indent="-317500">
              <a:lnSpc>
                <a:spcPct val="1439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2200" dirty="0">
                <a:solidFill>
                  <a:srgbClr val="F37B09"/>
                </a:solidFill>
                <a:latin typeface="Arial"/>
                <a:cs typeface="Arial"/>
              </a:rPr>
              <a:t>–	&lt;meta </a:t>
            </a:r>
            <a:r>
              <a:rPr sz="2200" spc="-5" dirty="0">
                <a:solidFill>
                  <a:srgbClr val="F37B09"/>
                </a:solidFill>
                <a:latin typeface="Arial"/>
                <a:cs typeface="Arial"/>
              </a:rPr>
              <a:t>name="description" </a:t>
            </a:r>
            <a:r>
              <a:rPr sz="2200" dirty="0">
                <a:solidFill>
                  <a:srgbClr val="F37B09"/>
                </a:solidFill>
                <a:latin typeface="Arial"/>
                <a:cs typeface="Arial"/>
              </a:rPr>
              <a:t>content="description </a:t>
            </a:r>
            <a:r>
              <a:rPr sz="2200" spc="-5" dirty="0">
                <a:solidFill>
                  <a:srgbClr val="F37B09"/>
                </a:solidFill>
                <a:latin typeface="Arial"/>
                <a:cs typeface="Arial"/>
              </a:rPr>
              <a:t>pour le  </a:t>
            </a:r>
            <a:r>
              <a:rPr sz="2200" dirty="0">
                <a:solidFill>
                  <a:srgbClr val="F37B09"/>
                </a:solidFill>
                <a:latin typeface="Arial"/>
                <a:cs typeface="Arial"/>
              </a:rPr>
              <a:t>référencement"/&gt; 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affiché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dans les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résultats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22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recherche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355600"/>
            <a:ext cx="63601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La balise &lt;head&gt; : les balises</a:t>
            </a:r>
            <a:r>
              <a:rPr sz="3000" b="1" spc="-1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meta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86009" y="3569021"/>
            <a:ext cx="5499658" cy="787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46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47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732520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Délimite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la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5800"/>
              </a:lnSpc>
              <a:spcBef>
                <a:spcPts val="5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constitué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texte,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images et autres éléments qui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seront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affichés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095" y="3670198"/>
            <a:ext cx="2978785" cy="251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&lt;body&gt;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2415"/>
              </a:spcBef>
            </a:pPr>
            <a:r>
              <a:rPr sz="2400" i="1" spc="-5" dirty="0">
                <a:solidFill>
                  <a:srgbClr val="585858"/>
                </a:solidFill>
                <a:latin typeface="Arial"/>
                <a:cs typeface="Arial"/>
              </a:rPr>
              <a:t>Contenu de la</a:t>
            </a:r>
            <a:r>
              <a:rPr sz="2400" i="1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585858"/>
                </a:solidFill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15"/>
              </a:spcBef>
            </a:pP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&lt;/body&gt;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05200" y="355600"/>
            <a:ext cx="3118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balise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&lt;body&gt;</a:t>
            </a:r>
            <a:endParaRPr sz="3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300" y="7239000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53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0" y="330200"/>
            <a:ext cx="1972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En</a:t>
            </a:r>
            <a:r>
              <a:rPr sz="3000" spc="-90" dirty="0"/>
              <a:t> </a:t>
            </a:r>
            <a:r>
              <a:rPr sz="3000" spc="-5" dirty="0"/>
              <a:t>résumé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609600" y="1676400"/>
            <a:ext cx="4600575" cy="4984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dirty="0">
                <a:solidFill>
                  <a:srgbClr val="FFAF00"/>
                </a:solidFill>
                <a:latin typeface="Arial"/>
                <a:cs typeface="Arial"/>
              </a:rPr>
              <a:t>&lt;!doctype</a:t>
            </a:r>
            <a:r>
              <a:rPr sz="2200" spc="-10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AF00"/>
                </a:solidFill>
                <a:latin typeface="Arial"/>
                <a:cs typeface="Arial"/>
              </a:rPr>
              <a:t>html&gt;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ts val="2600"/>
              </a:lnSpc>
            </a:pPr>
            <a:r>
              <a:rPr sz="2200" dirty="0">
                <a:solidFill>
                  <a:srgbClr val="FFAF00"/>
                </a:solidFill>
                <a:latin typeface="Arial"/>
                <a:cs typeface="Arial"/>
              </a:rPr>
              <a:t>&lt;html</a:t>
            </a:r>
            <a:r>
              <a:rPr sz="2200" spc="-10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AF00"/>
                </a:solidFill>
                <a:latin typeface="Arial"/>
                <a:cs typeface="Arial"/>
              </a:rPr>
              <a:t>lang="fr"&gt;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ts val="2620"/>
              </a:lnSpc>
            </a:pPr>
            <a:r>
              <a:rPr sz="2200" dirty="0">
                <a:solidFill>
                  <a:srgbClr val="FFAF00"/>
                </a:solidFill>
                <a:latin typeface="Arial"/>
                <a:cs typeface="Arial"/>
              </a:rPr>
              <a:t>&lt;head&gt;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Arial"/>
              <a:cs typeface="Arial"/>
            </a:endParaRPr>
          </a:p>
          <a:p>
            <a:pPr marL="735965">
              <a:lnSpc>
                <a:spcPts val="2620"/>
              </a:lnSpc>
            </a:pPr>
            <a:r>
              <a:rPr sz="2200" dirty="0">
                <a:solidFill>
                  <a:srgbClr val="FFAF00"/>
                </a:solidFill>
                <a:latin typeface="Arial"/>
                <a:cs typeface="Arial"/>
              </a:rPr>
              <a:t>&lt;meta</a:t>
            </a:r>
            <a:r>
              <a:rPr sz="2200" spc="-1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AF00"/>
                </a:solidFill>
                <a:latin typeface="Arial"/>
                <a:cs typeface="Arial"/>
              </a:rPr>
              <a:t>charset="UTF-8"&gt;</a:t>
            </a:r>
            <a:endParaRPr sz="2200" dirty="0">
              <a:latin typeface="Arial"/>
              <a:cs typeface="Arial"/>
            </a:endParaRPr>
          </a:p>
          <a:p>
            <a:pPr marL="735965">
              <a:lnSpc>
                <a:spcPts val="2620"/>
              </a:lnSpc>
            </a:pPr>
            <a:r>
              <a:rPr sz="2200" dirty="0">
                <a:solidFill>
                  <a:srgbClr val="FFAF00"/>
                </a:solidFill>
                <a:latin typeface="Arial"/>
                <a:cs typeface="Arial"/>
              </a:rPr>
              <a:t>&lt;title&gt; </a:t>
            </a:r>
            <a:r>
              <a:rPr sz="2200" spc="-20" dirty="0">
                <a:solidFill>
                  <a:srgbClr val="FAF9F9"/>
                </a:solidFill>
                <a:latin typeface="Arial"/>
                <a:cs typeface="Arial"/>
              </a:rPr>
              <a:t>Titre </a:t>
            </a:r>
            <a:r>
              <a:rPr sz="2200" spc="-5" dirty="0">
                <a:solidFill>
                  <a:srgbClr val="FAF9F9"/>
                </a:solidFill>
                <a:latin typeface="Arial"/>
                <a:cs typeface="Arial"/>
              </a:rPr>
              <a:t>de </a:t>
            </a:r>
            <a:r>
              <a:rPr sz="2200" dirty="0">
                <a:solidFill>
                  <a:srgbClr val="FAF9F9"/>
                </a:solidFill>
                <a:latin typeface="Arial"/>
                <a:cs typeface="Arial"/>
              </a:rPr>
              <a:t>ma </a:t>
            </a:r>
            <a:r>
              <a:rPr sz="2200" spc="-5" dirty="0">
                <a:solidFill>
                  <a:srgbClr val="FAF9F9"/>
                </a:solidFill>
                <a:latin typeface="Arial"/>
                <a:cs typeface="Arial"/>
              </a:rPr>
              <a:t>page</a:t>
            </a:r>
            <a:r>
              <a:rPr sz="2200" spc="-12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AF00"/>
                </a:solidFill>
                <a:latin typeface="Arial"/>
                <a:cs typeface="Arial"/>
              </a:rPr>
              <a:t>&lt;/title&gt;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FFAF00"/>
                </a:solidFill>
                <a:latin typeface="Arial"/>
                <a:cs typeface="Arial"/>
              </a:rPr>
              <a:t>&lt;/head&gt;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FFAF00"/>
                </a:solidFill>
                <a:latin typeface="Arial"/>
                <a:cs typeface="Arial"/>
              </a:rPr>
              <a:t>&lt;body&gt;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Arial"/>
              <a:cs typeface="Arial"/>
            </a:endParaRPr>
          </a:p>
          <a:p>
            <a:pPr marL="7366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FAF9F9"/>
                </a:solidFill>
                <a:latin typeface="Arial"/>
                <a:cs typeface="Arial"/>
              </a:rPr>
              <a:t>Contenu de la</a:t>
            </a:r>
            <a:r>
              <a:rPr sz="2200" spc="-2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AF9F9"/>
                </a:solidFill>
                <a:latin typeface="Arial"/>
                <a:cs typeface="Arial"/>
              </a:rPr>
              <a:t>page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Arial"/>
              <a:cs typeface="Arial"/>
            </a:endParaRPr>
          </a:p>
          <a:p>
            <a:pPr marL="12700">
              <a:lnSpc>
                <a:spcPts val="2620"/>
              </a:lnSpc>
            </a:pPr>
            <a:r>
              <a:rPr sz="2200" dirty="0">
                <a:solidFill>
                  <a:srgbClr val="FFAF00"/>
                </a:solidFill>
                <a:latin typeface="Arial"/>
                <a:cs typeface="Arial"/>
              </a:rPr>
              <a:t>&lt;/body&gt;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ts val="2620"/>
              </a:lnSpc>
            </a:pPr>
            <a:r>
              <a:rPr sz="2200" dirty="0">
                <a:solidFill>
                  <a:srgbClr val="FFAF00"/>
                </a:solidFill>
                <a:latin typeface="Arial"/>
                <a:cs typeface="Arial"/>
              </a:rPr>
              <a:t>&lt;/html&gt;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54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145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3600" y="1191361"/>
            <a:ext cx="8378190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3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validation reste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outil et non 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soi, mais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code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valide 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chances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poser 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soucis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plus</a:t>
            </a:r>
            <a:r>
              <a:rPr sz="24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tard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73500" y="355600"/>
            <a:ext cx="2374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C’est valide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!</a:t>
            </a:r>
            <a:endParaRPr sz="3000"/>
          </a:p>
        </p:txBody>
      </p:sp>
      <p:sp>
        <p:nvSpPr>
          <p:cNvPr id="7" name="object 7"/>
          <p:cNvSpPr/>
          <p:nvPr/>
        </p:nvSpPr>
        <p:spPr>
          <a:xfrm>
            <a:off x="25400" y="2870200"/>
            <a:ext cx="10045700" cy="468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66900" y="2489200"/>
            <a:ext cx="64249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Les bases d’un </a:t>
            </a:r>
            <a:r>
              <a:rPr spc="-5" dirty="0"/>
              <a:t>site</a:t>
            </a:r>
            <a:r>
              <a:rPr spc="-100" dirty="0"/>
              <a:t> </a:t>
            </a:r>
            <a:r>
              <a:rPr dirty="0"/>
              <a:t>web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5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636010"/>
          </a:xfrm>
          <a:custGeom>
            <a:avLst/>
            <a:gdLst/>
            <a:ahLst/>
            <a:cxnLst/>
            <a:rect l="l" t="t" r="r" b="b"/>
            <a:pathLst>
              <a:path w="10071100" h="3636010">
                <a:moveTo>
                  <a:pt x="0" y="0"/>
                </a:moveTo>
                <a:lnTo>
                  <a:pt x="10071100" y="0"/>
                </a:lnTo>
                <a:lnTo>
                  <a:pt x="10071100" y="3635819"/>
                </a:lnTo>
                <a:lnTo>
                  <a:pt x="0" y="3635819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4300" y="203200"/>
            <a:ext cx="4768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 </a:t>
            </a:r>
            <a:r>
              <a:rPr sz="2400" spc="-5" dirty="0"/>
              <a:t>commentaires </a:t>
            </a:r>
            <a:r>
              <a:rPr sz="2400" dirty="0"/>
              <a:t>dans le</a:t>
            </a:r>
            <a:r>
              <a:rPr sz="2400" spc="-90" dirty="0"/>
              <a:t> </a:t>
            </a:r>
            <a:r>
              <a:rPr sz="2400" spc="-5" dirty="0"/>
              <a:t>HTML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82600" y="6604000"/>
            <a:ext cx="9192895" cy="53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20"/>
              </a:lnSpc>
              <a:spcBef>
                <a:spcPts val="100"/>
              </a:spcBef>
            </a:pP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est possible d’écrire du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texte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qui ne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sera visible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que dans le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code source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et non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site :</a:t>
            </a:r>
            <a:r>
              <a:rPr sz="17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"/>
                <a:cs typeface="Arial"/>
              </a:rPr>
              <a:t>un</a:t>
            </a:r>
            <a:endParaRPr sz="1700">
              <a:latin typeface="Arial"/>
              <a:cs typeface="Arial"/>
            </a:endParaRPr>
          </a:p>
          <a:p>
            <a:pPr marL="386080" algn="ctr">
              <a:lnSpc>
                <a:spcPts val="2020"/>
              </a:lnSpc>
            </a:pPr>
            <a:r>
              <a:rPr sz="1700" dirty="0">
                <a:solidFill>
                  <a:srgbClr val="585858"/>
                </a:solidFill>
                <a:latin typeface="Arial"/>
                <a:cs typeface="Arial"/>
              </a:rPr>
              <a:t>commentaire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9500" y="1841500"/>
            <a:ext cx="8026400" cy="63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09800" y="4787900"/>
            <a:ext cx="838661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50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733675" marR="5080" indent="-2477135">
              <a:lnSpc>
                <a:spcPts val="5000"/>
              </a:lnSpc>
              <a:spcBef>
                <a:spcPts val="500"/>
              </a:spcBef>
            </a:pPr>
            <a:r>
              <a:rPr dirty="0"/>
              <a:t>Les </a:t>
            </a:r>
            <a:r>
              <a:rPr spc="-5" dirty="0"/>
              <a:t>éléments </a:t>
            </a:r>
            <a:r>
              <a:rPr dirty="0"/>
              <a:t>de </a:t>
            </a:r>
            <a:r>
              <a:rPr spc="-5" dirty="0"/>
              <a:t>structuration  </a:t>
            </a:r>
            <a:r>
              <a:rPr dirty="0"/>
              <a:t>du</a:t>
            </a:r>
            <a:r>
              <a:rPr spc="-10" dirty="0"/>
              <a:t> </a:t>
            </a:r>
            <a:r>
              <a:rPr spc="-5" dirty="0"/>
              <a:t>contenu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51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0700" y="203200"/>
            <a:ext cx="3957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La balise « division »</a:t>
            </a:r>
            <a:r>
              <a:rPr sz="2400" spc="-110" dirty="0"/>
              <a:t> </a:t>
            </a:r>
            <a:r>
              <a:rPr sz="2400" dirty="0"/>
              <a:t>&lt;div&gt;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155700" y="1130300"/>
            <a:ext cx="7073900" cy="271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9818" y="4562581"/>
            <a:ext cx="7881880" cy="1814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52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061450" cy="3858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&lt;div&gt;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un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conteneur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Cette balise n’a aucune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 sémantique (aucun « sens</a:t>
            </a:r>
            <a:r>
              <a:rPr sz="24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»)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42300"/>
              </a:lnSpc>
              <a:spcBef>
                <a:spcPts val="7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Élément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type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bloc qui peut inclure n’importe quel autre balise  HTML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Suivi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d’un passage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ligne</a:t>
            </a:r>
            <a:endParaRPr sz="2400">
              <a:latin typeface="Arial"/>
              <a:cs typeface="Arial"/>
            </a:endParaRPr>
          </a:p>
          <a:p>
            <a:pPr marL="393700" marR="57404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Permet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regrouper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d’autres blocs de HTML</a:t>
            </a:r>
            <a:r>
              <a:rPr sz="2400" spc="-1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(paragraphes,  tableaux,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etc.) et de leur donner 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style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CSS</a:t>
            </a:r>
            <a:r>
              <a:rPr sz="24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commun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53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0800" y="355600"/>
            <a:ext cx="49403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balise « division »</a:t>
            </a:r>
            <a:r>
              <a:rPr sz="3000" spc="-1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&lt;div&gt;</a:t>
            </a:r>
            <a:endParaRPr sz="3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62400" y="355600"/>
            <a:ext cx="2206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Grille </a:t>
            </a:r>
            <a:r>
              <a:rPr sz="3000" spc="-5" dirty="0">
                <a:solidFill>
                  <a:srgbClr val="585858"/>
                </a:solidFill>
              </a:rPr>
              <a:t>en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div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165100" y="1409700"/>
            <a:ext cx="9753600" cy="513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54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87700" y="203200"/>
            <a:ext cx="37039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La balise paragraphe</a:t>
            </a:r>
            <a:r>
              <a:rPr sz="2400" spc="-95" dirty="0"/>
              <a:t> </a:t>
            </a:r>
            <a:r>
              <a:rPr sz="2400" dirty="0"/>
              <a:t>&lt;p&gt;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939800" y="1422400"/>
            <a:ext cx="6464300" cy="196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9800" y="4660900"/>
            <a:ext cx="7356317" cy="156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55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079230" cy="228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paragraphes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éléments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type 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bloc »,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suivis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d’un  passage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ligne et d'une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marge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défaut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imbriquer un paragraphe dans un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div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ne doit </a:t>
            </a:r>
            <a:r>
              <a:rPr sz="2400" spc="-60" dirty="0">
                <a:solidFill>
                  <a:srgbClr val="585858"/>
                </a:solidFill>
                <a:latin typeface="Arial"/>
                <a:cs typeface="Arial"/>
              </a:rPr>
              <a:t>PAS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mettre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paragraphe dans un</a:t>
            </a:r>
            <a:r>
              <a:rPr sz="2400" spc="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paragraphe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56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55900" y="355600"/>
            <a:ext cx="46234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balise paragraphe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&lt;p&gt;</a:t>
            </a:r>
            <a:endParaRPr sz="3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1400" y="203200"/>
            <a:ext cx="2907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Espaces</a:t>
            </a:r>
            <a:r>
              <a:rPr sz="2400" spc="-90" dirty="0"/>
              <a:t> </a:t>
            </a:r>
            <a:r>
              <a:rPr sz="2400" dirty="0"/>
              <a:t>insécables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41786" y="5111275"/>
            <a:ext cx="2155442" cy="473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6100" y="1689100"/>
            <a:ext cx="8991600" cy="93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57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84404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existe des entités HTML pour encoder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certains</a:t>
            </a:r>
            <a:r>
              <a:rPr sz="2400" spc="-1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caractères  spéciaux comme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espaces insécables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&amp;nbsp;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51200" y="355600"/>
            <a:ext cx="36271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Espaces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insécables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3524694" y="5378487"/>
            <a:ext cx="3785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Caractères </a:t>
            </a:r>
            <a:r>
              <a:rPr sz="18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spéciaux </a:t>
            </a:r>
            <a:r>
              <a:rPr sz="18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et entités</a:t>
            </a:r>
            <a:r>
              <a:rPr sz="1800" u="heavy" spc="-8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HTML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58</a:t>
            </a:fld>
            <a:endParaRPr sz="800">
              <a:latin typeface="Arial"/>
              <a:cs typeface="Arial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DC161-5B7F-4259-B713-DE4CDCA10FEA}"/>
              </a:ext>
            </a:extLst>
          </p:cNvPr>
          <p:cNvSpPr txBox="1"/>
          <p:nvPr/>
        </p:nvSpPr>
        <p:spPr>
          <a:xfrm>
            <a:off x="3435350" y="5678207"/>
            <a:ext cx="541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https://alexandre.alapetite.fr/doc-alex/alx_special.html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0" y="355600"/>
            <a:ext cx="40309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D'autres entités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76937" y="1478881"/>
            <a:ext cx="9994162" cy="4450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95700" y="6578600"/>
            <a:ext cx="27787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copypastecharacter.com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59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238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60" dirty="0">
                <a:solidFill>
                  <a:srgbClr val="909090"/>
                </a:solidFill>
                <a:latin typeface="Arial"/>
                <a:cs typeface="Arial"/>
              </a:rPr>
              <a:t>11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369161"/>
            <a:ext cx="9340850" cy="31247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319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fichier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HTML est 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format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fichier « texte 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éditable dont</a:t>
            </a:r>
            <a:r>
              <a:rPr sz="2400" spc="-1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 éléments ont du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sens</a:t>
            </a:r>
            <a:endParaRPr sz="2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4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Au format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.html</a:t>
            </a:r>
            <a:endParaRPr sz="2400" dirty="0">
              <a:latin typeface="Arial"/>
              <a:cs typeface="Arial"/>
            </a:endParaRPr>
          </a:p>
          <a:p>
            <a:pPr marL="393700" marR="2790190" indent="-381000">
              <a:lnSpc>
                <a:spcPct val="1319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Peut contenir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texte,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images, des liens,  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médias,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etc.</a:t>
            </a:r>
            <a:endParaRPr sz="2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425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Peut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être liée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autre page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via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liens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09900" y="355600"/>
            <a:ext cx="41046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Une </a:t>
            </a:r>
            <a:r>
              <a:rPr sz="3000" dirty="0">
                <a:solidFill>
                  <a:srgbClr val="585858"/>
                </a:solidFill>
              </a:rPr>
              <a:t>page </a:t>
            </a:r>
            <a:r>
              <a:rPr sz="3000" spc="-20" dirty="0">
                <a:solidFill>
                  <a:srgbClr val="585858"/>
                </a:solidFill>
              </a:rPr>
              <a:t>Web </a:t>
            </a:r>
            <a:r>
              <a:rPr sz="3000" spc="-5" dirty="0">
                <a:solidFill>
                  <a:srgbClr val="585858"/>
                </a:solidFill>
              </a:rPr>
              <a:t>c’est</a:t>
            </a:r>
            <a:r>
              <a:rPr sz="3000" spc="-8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…</a:t>
            </a:r>
            <a:endParaRPr sz="3000"/>
          </a:p>
        </p:txBody>
      </p:sp>
      <p:sp>
        <p:nvSpPr>
          <p:cNvPr id="6" name="object 6"/>
          <p:cNvSpPr/>
          <p:nvPr/>
        </p:nvSpPr>
        <p:spPr>
          <a:xfrm>
            <a:off x="8153400" y="2273300"/>
            <a:ext cx="1562100" cy="199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84600" y="203200"/>
            <a:ext cx="2516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 titres h1 –</a:t>
            </a:r>
            <a:r>
              <a:rPr sz="2400" spc="-105" dirty="0"/>
              <a:t> </a:t>
            </a:r>
            <a:r>
              <a:rPr sz="2400" dirty="0"/>
              <a:t>h6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939901"/>
            <a:ext cx="5056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Bien construire sa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hiérarchie de</a:t>
            </a:r>
            <a:r>
              <a:rPr sz="2400" u="heavy" spc="-9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titres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7062" y="4323062"/>
            <a:ext cx="2972537" cy="2549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8000" y="1041400"/>
            <a:ext cx="6070600" cy="222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60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265285" cy="454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288290" indent="-381635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existe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six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niveaux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titre </a:t>
            </a:r>
            <a:r>
              <a:rPr sz="2400" dirty="0">
                <a:solidFill>
                  <a:srgbClr val="F37B09"/>
                </a:solidFill>
                <a:latin typeface="Arial"/>
                <a:cs typeface="Arial"/>
              </a:rPr>
              <a:t>&lt;h1&gt; &lt;h2&gt; &lt;h3&gt; &lt;h4&gt;&lt;h5&gt;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2400" dirty="0">
                <a:solidFill>
                  <a:srgbClr val="F37B09"/>
                </a:solidFill>
                <a:latin typeface="Arial"/>
                <a:cs typeface="Arial"/>
              </a:rPr>
              <a:t>&lt;h6&gt;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 (pas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de plus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!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  <a:p>
            <a:pPr marL="393700" marR="38735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700" algn="l"/>
                <a:tab pos="394335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nouveau niveau provoque un passage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ligne, les éléments 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titre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étant des éléments de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bloc.</a:t>
            </a:r>
            <a:endParaRPr sz="2400" dirty="0">
              <a:latin typeface="Arial"/>
              <a:cs typeface="Arial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700" algn="l"/>
                <a:tab pos="394335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hiérarchisation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visuelle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automatique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(peut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être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modifiée via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CSS)</a:t>
            </a:r>
            <a:endParaRPr sz="2400" dirty="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1820"/>
              </a:spcBef>
              <a:buChar char="•"/>
              <a:tabLst>
                <a:tab pos="393700" algn="l"/>
                <a:tab pos="394335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possible d’avoir plusieurs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titres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niveau</a:t>
            </a:r>
            <a:endParaRPr sz="2400" dirty="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1820"/>
              </a:spcBef>
              <a:buChar char="•"/>
              <a:tabLst>
                <a:tab pos="393700" algn="l"/>
                <a:tab pos="394335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ne peut pas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mettre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Hn dans un p, ou 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dans un</a:t>
            </a:r>
            <a:r>
              <a:rPr sz="24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61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92500" y="355600"/>
            <a:ext cx="31394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titres h1 –</a:t>
            </a:r>
            <a:r>
              <a:rPr sz="3000" spc="-10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h6</a:t>
            </a:r>
            <a:endParaRPr sz="3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63900" y="203200"/>
            <a:ext cx="3563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Blockquote, </a:t>
            </a:r>
            <a:r>
              <a:rPr sz="2400" dirty="0"/>
              <a:t>une</a:t>
            </a:r>
            <a:r>
              <a:rPr sz="2400" spc="-85" dirty="0"/>
              <a:t> </a:t>
            </a:r>
            <a:r>
              <a:rPr sz="2400" spc="-5" dirty="0"/>
              <a:t>citation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601710" y="5159406"/>
            <a:ext cx="8766527" cy="9415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3600" y="1422400"/>
            <a:ext cx="7416800" cy="196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62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6301740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balise &lt;</a:t>
            </a:r>
            <a:r>
              <a:rPr sz="2400" spc="-5" dirty="0">
                <a:solidFill>
                  <a:srgbClr val="F37B09"/>
                </a:solidFill>
                <a:latin typeface="Arial"/>
                <a:cs typeface="Arial"/>
              </a:rPr>
              <a:t>blockquote&gt;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marque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citation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citation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suivie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d'un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retour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ligne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63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100" y="355600"/>
            <a:ext cx="44481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Blockquote, </a:t>
            </a:r>
            <a:r>
              <a:rPr sz="3000" dirty="0">
                <a:solidFill>
                  <a:srgbClr val="585858"/>
                </a:solidFill>
              </a:rPr>
              <a:t>une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citation</a:t>
            </a:r>
            <a:endParaRPr sz="3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4100" y="355600"/>
            <a:ext cx="5468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Exemple de blockquote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stylée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2517775" y="3099321"/>
            <a:ext cx="5400675" cy="1081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62200" y="5448300"/>
            <a:ext cx="5547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https://css-tricks.com/snippets/css/simple-and-nice-blockquote-styling/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64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085339" marR="5080" indent="-1384300">
              <a:lnSpc>
                <a:spcPts val="5000"/>
              </a:lnSpc>
              <a:spcBef>
                <a:spcPts val="500"/>
              </a:spcBef>
            </a:pPr>
            <a:r>
              <a:rPr dirty="0"/>
              <a:t>Les </a:t>
            </a:r>
            <a:r>
              <a:rPr spc="-5" dirty="0"/>
              <a:t>éléments </a:t>
            </a:r>
            <a:r>
              <a:rPr dirty="0"/>
              <a:t>de « </a:t>
            </a:r>
            <a:r>
              <a:rPr spc="-5" dirty="0"/>
              <a:t>mise</a:t>
            </a:r>
            <a:r>
              <a:rPr spc="-100" dirty="0"/>
              <a:t> </a:t>
            </a:r>
            <a:r>
              <a:rPr spc="-5" dirty="0"/>
              <a:t>en  forme </a:t>
            </a:r>
            <a:r>
              <a:rPr dirty="0"/>
              <a:t>» de</a:t>
            </a:r>
            <a:r>
              <a:rPr spc="-25" dirty="0"/>
              <a:t> </a:t>
            </a:r>
            <a:r>
              <a:rPr dirty="0"/>
              <a:t>texte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65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7810500" cy="219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Ces éléments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éléments dit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inline</a:t>
            </a: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place autour 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contenu (et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texte)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pas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retour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ligne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14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Servent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donner 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aux parties du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texte/contenu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66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65400" y="355600"/>
            <a:ext cx="50025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Éléments </a:t>
            </a:r>
            <a:r>
              <a:rPr sz="3000" spc="-5" dirty="0">
                <a:solidFill>
                  <a:srgbClr val="585858"/>
                </a:solidFill>
              </a:rPr>
              <a:t>en </a:t>
            </a:r>
            <a:r>
              <a:rPr sz="3000" dirty="0">
                <a:solidFill>
                  <a:srgbClr val="585858"/>
                </a:solidFill>
              </a:rPr>
              <a:t>ligne « inline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636010"/>
          </a:xfrm>
          <a:custGeom>
            <a:avLst/>
            <a:gdLst/>
            <a:ahLst/>
            <a:cxnLst/>
            <a:rect l="l" t="t" r="r" b="b"/>
            <a:pathLst>
              <a:path w="10071100" h="3636010">
                <a:moveTo>
                  <a:pt x="0" y="0"/>
                </a:moveTo>
                <a:lnTo>
                  <a:pt x="10071100" y="0"/>
                </a:lnTo>
                <a:lnTo>
                  <a:pt x="10071100" y="3635819"/>
                </a:lnTo>
                <a:lnTo>
                  <a:pt x="0" y="3635819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94100" y="203200"/>
            <a:ext cx="2887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0" dirty="0"/>
              <a:t>L’ </a:t>
            </a:r>
            <a:r>
              <a:rPr sz="2400" spc="-5" dirty="0"/>
              <a:t>élément</a:t>
            </a:r>
            <a:r>
              <a:rPr sz="2400" spc="-155" dirty="0"/>
              <a:t> </a:t>
            </a:r>
            <a:r>
              <a:rPr sz="2400" dirty="0"/>
              <a:t>&lt;strong&gt;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782158" y="5121563"/>
            <a:ext cx="4881769" cy="155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3600" y="1905000"/>
            <a:ext cx="8280400" cy="58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67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486900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&lt;strong&gt;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élément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sémantique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qui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marque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texte comme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comme  fortement mis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valeur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gras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 défaut dans les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navigateurs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68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63900" y="355600"/>
            <a:ext cx="3603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85" dirty="0">
                <a:solidFill>
                  <a:srgbClr val="585858"/>
                </a:solidFill>
              </a:rPr>
              <a:t>L’ </a:t>
            </a:r>
            <a:r>
              <a:rPr sz="3000" spc="-5" dirty="0">
                <a:solidFill>
                  <a:srgbClr val="585858"/>
                </a:solidFill>
              </a:rPr>
              <a:t>élément</a:t>
            </a:r>
            <a:r>
              <a:rPr sz="3000" spc="-17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&lt;strong&gt;</a:t>
            </a:r>
            <a:endParaRPr sz="3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8100" y="203200"/>
            <a:ext cx="2379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0" dirty="0"/>
              <a:t>L’ </a:t>
            </a:r>
            <a:r>
              <a:rPr sz="2400" spc="-5" dirty="0"/>
              <a:t>élément</a:t>
            </a:r>
            <a:r>
              <a:rPr sz="2400" spc="-155" dirty="0"/>
              <a:t> </a:t>
            </a:r>
            <a:r>
              <a:rPr sz="2400" dirty="0"/>
              <a:t>&lt;em&gt;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886478" y="5250447"/>
            <a:ext cx="4334629" cy="213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2120900"/>
            <a:ext cx="866140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69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12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1485900"/>
            <a:ext cx="5749290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ensemble de pages liées entre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elles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Accessible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ligne depuis n'importe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où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63900" y="355600"/>
            <a:ext cx="35960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Un site </a:t>
            </a:r>
            <a:r>
              <a:rPr sz="3000" spc="-20" dirty="0">
                <a:solidFill>
                  <a:srgbClr val="585858"/>
                </a:solidFill>
              </a:rPr>
              <a:t>Web </a:t>
            </a:r>
            <a:r>
              <a:rPr sz="3000" spc="-5" dirty="0">
                <a:solidFill>
                  <a:srgbClr val="585858"/>
                </a:solidFill>
              </a:rPr>
              <a:t>c’est</a:t>
            </a:r>
            <a:r>
              <a:rPr sz="3000" spc="-7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...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3373751" y="3353205"/>
            <a:ext cx="3221967" cy="3568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368790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&lt;em&gt;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balise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sémantique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qui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marque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texte comme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emphase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(mis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évidence)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sert à 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insister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partie du</a:t>
            </a:r>
            <a:r>
              <a:rPr sz="24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texte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italique» par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défaut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70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1400" y="355600"/>
            <a:ext cx="2968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85" dirty="0">
                <a:solidFill>
                  <a:srgbClr val="585858"/>
                </a:solidFill>
              </a:rPr>
              <a:t>L’ </a:t>
            </a:r>
            <a:r>
              <a:rPr sz="3000" spc="-5" dirty="0">
                <a:solidFill>
                  <a:srgbClr val="585858"/>
                </a:solidFill>
              </a:rPr>
              <a:t>élément</a:t>
            </a:r>
            <a:r>
              <a:rPr sz="3000" spc="-17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&lt;em&gt;</a:t>
            </a:r>
            <a:endParaRPr sz="3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08400" y="203200"/>
            <a:ext cx="2651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0" dirty="0"/>
              <a:t>L’ </a:t>
            </a:r>
            <a:r>
              <a:rPr sz="2400" spc="-5" dirty="0"/>
              <a:t>élément</a:t>
            </a:r>
            <a:r>
              <a:rPr sz="2400" spc="-155" dirty="0"/>
              <a:t> </a:t>
            </a:r>
            <a:r>
              <a:rPr sz="2400" dirty="0"/>
              <a:t>&lt;span&gt;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943350" y="5810250"/>
            <a:ext cx="1924050" cy="19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03400" y="1981200"/>
            <a:ext cx="6362700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71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8488680" cy="280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élément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générique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structurant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type 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inline</a:t>
            </a:r>
            <a:r>
              <a:rPr sz="24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78155" indent="-466090">
              <a:lnSpc>
                <a:spcPct val="100000"/>
              </a:lnSpc>
              <a:spcBef>
                <a:spcPts val="1820"/>
              </a:spcBef>
              <a:buChar char="•"/>
              <a:tabLst>
                <a:tab pos="478155" algn="l"/>
                <a:tab pos="47879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Permet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styler facilement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morceaux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CSS</a:t>
            </a:r>
            <a:endParaRPr sz="2400">
              <a:latin typeface="Arial"/>
              <a:cs typeface="Arial"/>
            </a:endParaRPr>
          </a:p>
          <a:p>
            <a:pPr marL="478155" indent="-466090">
              <a:lnSpc>
                <a:spcPct val="100000"/>
              </a:lnSpc>
              <a:spcBef>
                <a:spcPts val="1920"/>
              </a:spcBef>
              <a:buChar char="•"/>
              <a:tabLst>
                <a:tab pos="478155" algn="l"/>
                <a:tab pos="47879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défaut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affiche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 contenu sans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modifier</a:t>
            </a:r>
            <a:endParaRPr sz="2400">
              <a:latin typeface="Arial"/>
              <a:cs typeface="Arial"/>
            </a:endParaRPr>
          </a:p>
          <a:p>
            <a:pPr marL="461009" indent="-448945">
              <a:lnSpc>
                <a:spcPct val="100000"/>
              </a:lnSpc>
              <a:spcBef>
                <a:spcPts val="1814"/>
              </a:spcBef>
              <a:buChar char="•"/>
              <a:tabLst>
                <a:tab pos="461009" algn="l"/>
                <a:tab pos="461645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Aucune valeur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sémantique</a:t>
            </a:r>
            <a:endParaRPr sz="2400">
              <a:latin typeface="Arial"/>
              <a:cs typeface="Arial"/>
            </a:endParaRPr>
          </a:p>
          <a:p>
            <a:pPr marL="478155" indent="-466090">
              <a:lnSpc>
                <a:spcPct val="100000"/>
              </a:lnSpc>
              <a:spcBef>
                <a:spcPts val="1920"/>
              </a:spcBef>
              <a:buChar char="•"/>
              <a:tabLst>
                <a:tab pos="478155" algn="l"/>
                <a:tab pos="47879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(l’équivalent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d’un </a:t>
            </a:r>
            <a:r>
              <a:rPr sz="2400" spc="-50" dirty="0">
                <a:solidFill>
                  <a:srgbClr val="585858"/>
                </a:solidFill>
                <a:latin typeface="Arial"/>
                <a:cs typeface="Arial"/>
              </a:rPr>
              <a:t>div,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2400" spc="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ligne)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72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3600" y="355600"/>
            <a:ext cx="33077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85" dirty="0">
                <a:solidFill>
                  <a:srgbClr val="585858"/>
                </a:solidFill>
              </a:rPr>
              <a:t>L’ </a:t>
            </a:r>
            <a:r>
              <a:rPr sz="3000" spc="-5" dirty="0">
                <a:solidFill>
                  <a:srgbClr val="585858"/>
                </a:solidFill>
              </a:rPr>
              <a:t>élément</a:t>
            </a:r>
            <a:r>
              <a:rPr sz="3000" spc="-17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&lt;span&gt;</a:t>
            </a:r>
            <a:endParaRPr sz="3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060815" cy="310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L'élément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&lt;sup&gt;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d’afficher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texte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exposant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585858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2315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L'élément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&lt;sub&gt;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d’afficher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indice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393700" marR="5080" indent="-381000">
              <a:lnSpc>
                <a:spcPct val="145800"/>
              </a:lnSpc>
              <a:spcBef>
                <a:spcPts val="1595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L'élément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&lt;small&gt;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représente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annotations et des petits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caractères comme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les informations légales ou liées au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copyright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3600" y="355600"/>
            <a:ext cx="3306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D’autres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éléments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3240112" y="2286000"/>
            <a:ext cx="1960562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72125" y="2273300"/>
            <a:ext cx="531812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97275" y="3419792"/>
            <a:ext cx="1655762" cy="2886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28306" y="3476561"/>
            <a:ext cx="292185" cy="1513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6325" y="6485466"/>
            <a:ext cx="4438650" cy="1416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11300" y="5422900"/>
            <a:ext cx="6642100" cy="584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73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457575" marR="5080" indent="-3188335">
              <a:lnSpc>
                <a:spcPts val="5000"/>
              </a:lnSpc>
              <a:spcBef>
                <a:spcPts val="500"/>
              </a:spcBef>
            </a:pPr>
            <a:r>
              <a:rPr dirty="0"/>
              <a:t>Les liens dans les</a:t>
            </a:r>
            <a:r>
              <a:rPr spc="-100" dirty="0"/>
              <a:t> </a:t>
            </a:r>
            <a:r>
              <a:rPr dirty="0"/>
              <a:t>documents  </a:t>
            </a:r>
            <a:r>
              <a:rPr spc="-5" dirty="0"/>
              <a:t>HTML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74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8875395" cy="3982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lien est un élément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cliquable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qui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renvoie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l’utilisateur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 nouvelle page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(ou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lui 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télécharger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</a:t>
            </a: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fichier)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souvent stylé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différemment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(bleu souligné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par</a:t>
            </a:r>
            <a:r>
              <a:rPr sz="24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défaut)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renvoyer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92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vers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un autre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site (lien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externe)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vers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une autre page du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site (lien</a:t>
            </a:r>
            <a:r>
              <a:rPr sz="2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interne)</a:t>
            </a:r>
            <a:endParaRPr sz="22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vers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2200" dirty="0">
                <a:solidFill>
                  <a:srgbClr val="585858"/>
                </a:solidFill>
                <a:latin typeface="Arial"/>
                <a:cs typeface="Arial"/>
              </a:rPr>
              <a:t>fichiers (image, </a:t>
            </a:r>
            <a:r>
              <a:rPr sz="2200" spc="-50" dirty="0">
                <a:solidFill>
                  <a:srgbClr val="585858"/>
                </a:solidFill>
                <a:latin typeface="Arial"/>
                <a:cs typeface="Arial"/>
              </a:rPr>
              <a:t>.PDF,</a:t>
            </a:r>
            <a:r>
              <a:rPr sz="22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"/>
                <a:cs typeface="Arial"/>
              </a:rPr>
              <a:t>etc.)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6300" y="355600"/>
            <a:ext cx="3292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Fonction d'un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lien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6261100" y="5861888"/>
            <a:ext cx="2805705" cy="207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75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081770" cy="3705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appelle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ancre de lien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texte 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l’intérieur de la</a:t>
            </a:r>
            <a:r>
              <a:rPr sz="24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balise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ajoute l’attribut href="cible_du_lien" pour indiquer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quelle  page 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veut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envoyer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l’utilisateur</a:t>
            </a:r>
            <a:endParaRPr sz="2400">
              <a:latin typeface="Arial"/>
              <a:cs typeface="Arial"/>
            </a:endParaRPr>
          </a:p>
          <a:p>
            <a:pPr marL="393700" marR="680085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ajouter l’attribut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title="titre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 lien" pour ajouter une  infobulle au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survol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indiquer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l’utilisateur où il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va</a:t>
            </a:r>
            <a:r>
              <a:rPr sz="24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arriver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2315"/>
              </a:spcBef>
            </a:pP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&lt;a href="index.html" title="titre"&gt;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Ancre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lien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&lt;/a&gt;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76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8100" y="355600"/>
            <a:ext cx="2419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 balise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&lt;a&gt;</a:t>
            </a:r>
            <a:endParaRPr sz="30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0" y="203200"/>
            <a:ext cx="3991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La balise &lt;a&gt; pour les</a:t>
            </a:r>
            <a:r>
              <a:rPr sz="2400" spc="-100" dirty="0"/>
              <a:t> </a:t>
            </a:r>
            <a:r>
              <a:rPr sz="2400" dirty="0"/>
              <a:t>liens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346187" y="5589058"/>
            <a:ext cx="4717773" cy="2296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9800" y="1981200"/>
            <a:ext cx="8394700" cy="673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77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8875395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cible sera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l’url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(ou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adresse)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complète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site,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http://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compris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s’agit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d’un lien absolu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car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indique l’adresse</a:t>
            </a:r>
            <a:r>
              <a:rPr sz="24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complète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78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8700" y="355600"/>
            <a:ext cx="5530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Lien </a:t>
            </a:r>
            <a:r>
              <a:rPr sz="3000" spc="-5" dirty="0">
                <a:solidFill>
                  <a:srgbClr val="585858"/>
                </a:solidFill>
              </a:rPr>
              <a:t>externe vers </a:t>
            </a:r>
            <a:r>
              <a:rPr sz="3000" dirty="0">
                <a:solidFill>
                  <a:srgbClr val="585858"/>
                </a:solidFill>
              </a:rPr>
              <a:t>un </a:t>
            </a:r>
            <a:r>
              <a:rPr sz="3000" spc="-5" dirty="0">
                <a:solidFill>
                  <a:srgbClr val="585858"/>
                </a:solidFill>
              </a:rPr>
              <a:t>autre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site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901700" y="3683000"/>
            <a:ext cx="8352790" cy="8153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3100"/>
              </a:lnSpc>
              <a:spcBef>
                <a:spcPts val="219"/>
              </a:spcBef>
            </a:pPr>
            <a:r>
              <a:rPr sz="2600" dirty="0">
                <a:solidFill>
                  <a:srgbClr val="E46C0A"/>
                </a:solidFill>
                <a:latin typeface="Arial"/>
                <a:cs typeface="Arial"/>
              </a:rPr>
              <a:t>&lt;a </a:t>
            </a:r>
            <a:r>
              <a:rPr sz="2600" spc="-10" dirty="0">
                <a:solidFill>
                  <a:srgbClr val="00B00A"/>
                </a:solidFill>
                <a:latin typeface="Arial"/>
                <a:cs typeface="Arial"/>
              </a:rPr>
              <a:t>href="</a:t>
            </a:r>
            <a:r>
              <a:rPr sz="2600" spc="-10" dirty="0">
                <a:solidFill>
                  <a:srgbClr val="418DD3"/>
                </a:solidFill>
                <a:latin typeface="Arial"/>
                <a:cs typeface="Arial"/>
                <a:hlinkClick r:id="rId2"/>
              </a:rPr>
              <a:t>http://www.google.fr</a:t>
            </a:r>
            <a:r>
              <a:rPr sz="2600" spc="-10" dirty="0">
                <a:solidFill>
                  <a:srgbClr val="00B00A"/>
                </a:solidFill>
                <a:latin typeface="Arial"/>
                <a:cs typeface="Arial"/>
              </a:rPr>
              <a:t>" </a:t>
            </a:r>
            <a:r>
              <a:rPr sz="2600" dirty="0">
                <a:solidFill>
                  <a:srgbClr val="00B00A"/>
                </a:solidFill>
                <a:latin typeface="Arial"/>
                <a:cs typeface="Arial"/>
              </a:rPr>
              <a:t>title="</a:t>
            </a:r>
            <a:r>
              <a:rPr sz="2600" dirty="0">
                <a:solidFill>
                  <a:srgbClr val="418DD3"/>
                </a:solidFill>
                <a:latin typeface="Arial"/>
                <a:cs typeface="Arial"/>
              </a:rPr>
              <a:t>Moteur </a:t>
            </a:r>
            <a:r>
              <a:rPr sz="2600" spc="-5" dirty="0">
                <a:solidFill>
                  <a:srgbClr val="418DD3"/>
                </a:solidFill>
                <a:latin typeface="Arial"/>
                <a:cs typeface="Arial"/>
              </a:rPr>
              <a:t>de </a:t>
            </a:r>
            <a:r>
              <a:rPr sz="2600" dirty="0">
                <a:solidFill>
                  <a:srgbClr val="418DD3"/>
                </a:solidFill>
                <a:latin typeface="Arial"/>
                <a:cs typeface="Arial"/>
              </a:rPr>
              <a:t>recherche  google</a:t>
            </a:r>
            <a:r>
              <a:rPr sz="2600" dirty="0">
                <a:solidFill>
                  <a:srgbClr val="00B00A"/>
                </a:solidFill>
                <a:latin typeface="Arial"/>
                <a:cs typeface="Arial"/>
              </a:rPr>
              <a:t>"</a:t>
            </a:r>
            <a:r>
              <a:rPr sz="2600" dirty="0">
                <a:solidFill>
                  <a:srgbClr val="E46C0A"/>
                </a:solidFill>
                <a:latin typeface="Arial"/>
                <a:cs typeface="Arial"/>
              </a:rPr>
              <a:t>&gt;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lien externe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vers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google</a:t>
            </a:r>
            <a:r>
              <a:rPr sz="2600" spc="-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E46C0A"/>
                </a:solidFill>
                <a:latin typeface="Arial"/>
                <a:cs typeface="Arial"/>
              </a:rPr>
              <a:t>&lt;/a&gt;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331325" cy="222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constitué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d'un ensemble de pages au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sein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d'un dossier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(appelé racine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site).</a:t>
            </a:r>
            <a:endParaRPr sz="2400">
              <a:latin typeface="Arial"/>
              <a:cs typeface="Arial"/>
            </a:endParaRPr>
          </a:p>
          <a:p>
            <a:pPr marL="393700" marR="10541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Ces pages peuvent être organisées dans une hiérarchie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sous-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dossiers.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55600"/>
            <a:ext cx="72282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Liens internes </a:t>
            </a:r>
            <a:r>
              <a:rPr sz="3000" spc="-5" dirty="0">
                <a:solidFill>
                  <a:srgbClr val="585858"/>
                </a:solidFill>
              </a:rPr>
              <a:t>et </a:t>
            </a:r>
            <a:r>
              <a:rPr sz="3000" dirty="0">
                <a:solidFill>
                  <a:srgbClr val="585858"/>
                </a:solidFill>
              </a:rPr>
              <a:t>hiérarchisation du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site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1866900" y="4152900"/>
            <a:ext cx="6464300" cy="265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79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44900" y="355600"/>
            <a:ext cx="2842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Mais pas que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...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0" y="1130300"/>
            <a:ext cx="10071100" cy="599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8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8655685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Par convention,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fichier « racine » sera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appelé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index.html.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C’est lui qui est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affiché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priorité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s'il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existe quand l’utilisateur  demande le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dossier.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55600"/>
            <a:ext cx="72282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Liens internes </a:t>
            </a:r>
            <a:r>
              <a:rPr sz="3000" spc="-5" dirty="0">
                <a:solidFill>
                  <a:srgbClr val="585858"/>
                </a:solidFill>
              </a:rPr>
              <a:t>et </a:t>
            </a:r>
            <a:r>
              <a:rPr sz="3000" dirty="0">
                <a:solidFill>
                  <a:srgbClr val="585858"/>
                </a:solidFill>
              </a:rPr>
              <a:t>hiérarchisation du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site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2166116" y="3734904"/>
            <a:ext cx="3474965" cy="32881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80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000" y="7261324"/>
            <a:ext cx="113030" cy="113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5"/>
              </a:lnSpc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86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4796472"/>
            <a:ext cx="10071100" cy="2760345"/>
            <a:chOff x="0" y="4796472"/>
            <a:chExt cx="10071100" cy="2760345"/>
          </a:xfrm>
        </p:grpSpPr>
        <p:sp>
          <p:nvSpPr>
            <p:cNvPr id="5" name="object 5"/>
            <p:cNvSpPr/>
            <p:nvPr/>
          </p:nvSpPr>
          <p:spPr>
            <a:xfrm>
              <a:off x="0" y="4796472"/>
              <a:ext cx="10071100" cy="2760345"/>
            </a:xfrm>
            <a:custGeom>
              <a:avLst/>
              <a:gdLst/>
              <a:ahLst/>
              <a:cxnLst/>
              <a:rect l="l" t="t" r="r" b="b"/>
              <a:pathLst>
                <a:path w="10071100" h="2760345">
                  <a:moveTo>
                    <a:pt x="0" y="0"/>
                  </a:moveTo>
                  <a:lnTo>
                    <a:pt x="10071100" y="0"/>
                  </a:lnTo>
                  <a:lnTo>
                    <a:pt x="10071100" y="2760027"/>
                  </a:lnTo>
                  <a:lnTo>
                    <a:pt x="0" y="2760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89200" y="5016499"/>
              <a:ext cx="5003800" cy="2374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8600" y="1422400"/>
            <a:ext cx="6557009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Créez un dossier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« mon_premier_site</a:t>
            </a:r>
            <a:r>
              <a:rPr sz="2400" spc="-3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Créez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y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 index.html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Placez-y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second fichier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appelé</a:t>
            </a:r>
            <a:r>
              <a:rPr sz="2400" spc="-9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page1.html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27500" y="330200"/>
            <a:ext cx="1826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Exercice</a:t>
            </a:r>
            <a:r>
              <a:rPr sz="3000" spc="-90" dirty="0"/>
              <a:t> </a:t>
            </a:r>
            <a:r>
              <a:rPr sz="3000" dirty="0"/>
              <a:t>!</a:t>
            </a:r>
            <a:endParaRPr sz="30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332595" cy="433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956944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Lorsque deux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fichiers sont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dans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même répertoire,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il 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suffit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d’appeler le nom 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fichier comme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cible.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des liens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relatifs, car relatifs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site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 dossier dans lequel  ils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trouvent.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2315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&lt;a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href="page1.html"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title="ma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1ere page"&gt;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24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page&lt;/a&gt;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2315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&lt;a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href="index.html"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title="accueil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site"&gt;l'accueil&lt;/a&gt;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82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7181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Lien </a:t>
            </a:r>
            <a:r>
              <a:rPr sz="3000" spc="-5" dirty="0">
                <a:solidFill>
                  <a:srgbClr val="585858"/>
                </a:solidFill>
              </a:rPr>
              <a:t>vers </a:t>
            </a:r>
            <a:r>
              <a:rPr sz="3000" dirty="0">
                <a:solidFill>
                  <a:srgbClr val="585858"/>
                </a:solidFill>
              </a:rPr>
              <a:t>un fichier du </a:t>
            </a:r>
            <a:r>
              <a:rPr sz="3000" spc="-5" dirty="0">
                <a:solidFill>
                  <a:srgbClr val="585858"/>
                </a:solidFill>
              </a:rPr>
              <a:t>même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répertoire</a:t>
            </a:r>
            <a:endParaRPr sz="30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7900" y="355600"/>
            <a:ext cx="3075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Mon premier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site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403591" y="1728229"/>
            <a:ext cx="9399623" cy="4244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83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71100" cy="7556500"/>
            <a:chOff x="0" y="0"/>
            <a:chExt cx="10071100" cy="7556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071100" cy="755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721468"/>
              <a:ext cx="10071100" cy="2506980"/>
            </a:xfrm>
            <a:custGeom>
              <a:avLst/>
              <a:gdLst/>
              <a:ahLst/>
              <a:cxnLst/>
              <a:rect l="l" t="t" r="r" b="b"/>
              <a:pathLst>
                <a:path w="10071100" h="2506979">
                  <a:moveTo>
                    <a:pt x="0" y="0"/>
                  </a:moveTo>
                  <a:lnTo>
                    <a:pt x="10071100" y="0"/>
                  </a:lnTo>
                  <a:lnTo>
                    <a:pt x="10071100" y="2506649"/>
                  </a:lnTo>
                  <a:lnTo>
                    <a:pt x="0" y="2506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2900" y="152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1254760"/>
            <a:ext cx="883348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Ouvrez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index.html, ajoutez lui un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titre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h1 et ajoutez un lien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vers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la  page1.html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dirty="0"/>
              <a:t>Exercice</a:t>
            </a:r>
            <a:r>
              <a:rPr spc="-90" dirty="0"/>
              <a:t> </a:t>
            </a:r>
            <a:r>
              <a:rPr dirty="0"/>
              <a:t>!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863600" y="4064000"/>
            <a:ext cx="8102600" cy="1930400"/>
            <a:chOff x="863600" y="4064000"/>
            <a:chExt cx="8102600" cy="1930400"/>
          </a:xfrm>
        </p:grpSpPr>
        <p:sp>
          <p:nvSpPr>
            <p:cNvPr id="9" name="object 9"/>
            <p:cNvSpPr/>
            <p:nvPr/>
          </p:nvSpPr>
          <p:spPr>
            <a:xfrm>
              <a:off x="863600" y="4064000"/>
              <a:ext cx="8102600" cy="673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62400" y="5118100"/>
              <a:ext cx="2590800" cy="876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84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71100" cy="7556500"/>
            <a:chOff x="0" y="0"/>
            <a:chExt cx="10071100" cy="7556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071100" cy="755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779837"/>
              <a:ext cx="10071100" cy="2506980"/>
            </a:xfrm>
            <a:custGeom>
              <a:avLst/>
              <a:gdLst/>
              <a:ahLst/>
              <a:cxnLst/>
              <a:rect l="l" t="t" r="r" b="b"/>
              <a:pathLst>
                <a:path w="10071100" h="2506979">
                  <a:moveTo>
                    <a:pt x="0" y="0"/>
                  </a:moveTo>
                  <a:lnTo>
                    <a:pt x="10071100" y="0"/>
                  </a:lnTo>
                  <a:lnTo>
                    <a:pt x="10071100" y="2506649"/>
                  </a:lnTo>
                  <a:lnTo>
                    <a:pt x="0" y="2506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2900" y="152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1254760"/>
            <a:ext cx="839343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Ouvrez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page1.html, ajoutez lui un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titre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h1 et ajoutez un lien de 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retour à</a:t>
            </a:r>
            <a:r>
              <a:rPr sz="24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l’index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dirty="0"/>
              <a:t>Exercice</a:t>
            </a:r>
            <a:r>
              <a:rPr spc="-90" dirty="0"/>
              <a:t> </a:t>
            </a:r>
            <a:r>
              <a:rPr dirty="0"/>
              <a:t>!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711200" y="4114800"/>
            <a:ext cx="8496300" cy="1828800"/>
            <a:chOff x="711200" y="4114800"/>
            <a:chExt cx="8496300" cy="1828800"/>
          </a:xfrm>
        </p:grpSpPr>
        <p:sp>
          <p:nvSpPr>
            <p:cNvPr id="9" name="object 9"/>
            <p:cNvSpPr/>
            <p:nvPr/>
          </p:nvSpPr>
          <p:spPr>
            <a:xfrm>
              <a:off x="711200" y="4114800"/>
              <a:ext cx="8496300" cy="558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18000" y="4864100"/>
              <a:ext cx="1663700" cy="1079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85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71100" cy="7556500"/>
            <a:chOff x="0" y="0"/>
            <a:chExt cx="10071100" cy="7556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071100" cy="755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62157"/>
              <a:ext cx="10071100" cy="2506980"/>
            </a:xfrm>
            <a:custGeom>
              <a:avLst/>
              <a:gdLst/>
              <a:ahLst/>
              <a:cxnLst/>
              <a:rect l="l" t="t" r="r" b="b"/>
              <a:pathLst>
                <a:path w="10071100" h="2506979">
                  <a:moveTo>
                    <a:pt x="0" y="0"/>
                  </a:moveTo>
                  <a:lnTo>
                    <a:pt x="10071100" y="0"/>
                  </a:lnTo>
                  <a:lnTo>
                    <a:pt x="10071100" y="2506649"/>
                  </a:lnTo>
                  <a:lnTo>
                    <a:pt x="0" y="2506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2900" y="152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21361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1422400"/>
            <a:ext cx="522668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Ajoutez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répertoire «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page_interne</a:t>
            </a:r>
            <a:r>
              <a:rPr sz="2400" spc="-10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Ajoutez-y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une page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«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page2.html</a:t>
            </a:r>
            <a:r>
              <a:rPr sz="2400" spc="-5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dirty="0"/>
              <a:t>Exercice</a:t>
            </a:r>
            <a:r>
              <a:rPr spc="-90" dirty="0"/>
              <a:t> </a:t>
            </a:r>
            <a:r>
              <a:rPr dirty="0"/>
              <a:t>!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35000" y="4648200"/>
            <a:ext cx="9004300" cy="1943100"/>
            <a:chOff x="635000" y="4648200"/>
            <a:chExt cx="9004300" cy="1943100"/>
          </a:xfrm>
        </p:grpSpPr>
        <p:sp>
          <p:nvSpPr>
            <p:cNvPr id="10" name="object 10"/>
            <p:cNvSpPr/>
            <p:nvPr/>
          </p:nvSpPr>
          <p:spPr>
            <a:xfrm>
              <a:off x="635000" y="4648200"/>
              <a:ext cx="5410200" cy="1943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13500" y="4660900"/>
              <a:ext cx="3225800" cy="1892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86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589770" cy="265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peut avoir des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répertoires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sous-répertoires</a:t>
            </a:r>
            <a:endParaRPr sz="2400">
              <a:latin typeface="Arial"/>
              <a:cs typeface="Arial"/>
            </a:endParaRPr>
          </a:p>
          <a:p>
            <a:pPr marL="393700" marR="61595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ajoute le nom du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répertoire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descendre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 monrepertoire/  mapage.html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ajoute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../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remonter si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se trouve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dans un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sous répertoire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320"/>
              </a:spcBef>
            </a:pP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../index.html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87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355600"/>
            <a:ext cx="5403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Liens </a:t>
            </a:r>
            <a:r>
              <a:rPr sz="3000" spc="-5" dirty="0">
                <a:solidFill>
                  <a:srgbClr val="585858"/>
                </a:solidFill>
              </a:rPr>
              <a:t>vers </a:t>
            </a:r>
            <a:r>
              <a:rPr sz="3000" dirty="0">
                <a:solidFill>
                  <a:srgbClr val="585858"/>
                </a:solidFill>
              </a:rPr>
              <a:t>un </a:t>
            </a:r>
            <a:r>
              <a:rPr sz="3000" spc="-5" dirty="0">
                <a:solidFill>
                  <a:srgbClr val="585858"/>
                </a:solidFill>
              </a:rPr>
              <a:t>autre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répertoire</a:t>
            </a:r>
            <a:endParaRPr sz="30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6587490" cy="10922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Depuis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racine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index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page2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&lt;a 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href="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page_interne/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page2.html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"&gt;page 2&lt;/a&gt;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32537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994761"/>
            <a:ext cx="8942070" cy="106680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avait d’autres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sous-répertoires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&lt;a 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href="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page_interne/autre_sous_rep/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page2.html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"&gt;page</a:t>
            </a:r>
            <a:r>
              <a:rPr sz="2400" spc="5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2&lt;/a&gt;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54200" y="355600"/>
            <a:ext cx="6418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Descendre </a:t>
            </a:r>
            <a:r>
              <a:rPr sz="3000" dirty="0">
                <a:solidFill>
                  <a:srgbClr val="585858"/>
                </a:solidFill>
              </a:rPr>
              <a:t>dans un </a:t>
            </a:r>
            <a:r>
              <a:rPr sz="3000" spc="-5" dirty="0">
                <a:solidFill>
                  <a:srgbClr val="585858"/>
                </a:solidFill>
              </a:rPr>
              <a:t>sous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répertoire</a:t>
            </a:r>
            <a:endParaRPr sz="3000"/>
          </a:p>
        </p:txBody>
      </p:sp>
      <p:sp>
        <p:nvSpPr>
          <p:cNvPr id="7" name="object 7"/>
          <p:cNvSpPr/>
          <p:nvPr/>
        </p:nvSpPr>
        <p:spPr>
          <a:xfrm>
            <a:off x="6261100" y="5397500"/>
            <a:ext cx="2933700" cy="43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4200" y="5422900"/>
            <a:ext cx="51816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88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89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4293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Depuis la page2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vers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racine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" y="2539898"/>
            <a:ext cx="4966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&lt;a 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href="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../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index.html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"&gt;</a:t>
            </a:r>
            <a:r>
              <a:rPr sz="2400" spc="-6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l'accueil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&lt;/a&gt;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37744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3502659"/>
            <a:ext cx="83439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Si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veut remonter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plusieurs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répertoires (autant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../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que de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répertoires: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5257698"/>
            <a:ext cx="5220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&lt;a 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href="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../../</a:t>
            </a:r>
            <a:r>
              <a:rPr sz="2400" spc="-5" dirty="0">
                <a:solidFill>
                  <a:srgbClr val="418DD3"/>
                </a:solidFill>
                <a:latin typeface="Arial"/>
                <a:cs typeface="Arial"/>
              </a:rPr>
              <a:t>index.htm</a:t>
            </a:r>
            <a:r>
              <a:rPr sz="2400" spc="-5" dirty="0">
                <a:solidFill>
                  <a:srgbClr val="418CD3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"&gt;</a:t>
            </a:r>
            <a:r>
              <a:rPr sz="2400" spc="-6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l'accueil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&lt;/a&gt;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55900" y="355600"/>
            <a:ext cx="4597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Remonter </a:t>
            </a:r>
            <a:r>
              <a:rPr sz="3000" dirty="0">
                <a:solidFill>
                  <a:srgbClr val="585858"/>
                </a:solidFill>
              </a:rPr>
              <a:t>d’un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répertoire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299575" cy="16129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5080" indent="-381000">
              <a:lnSpc>
                <a:spcPct val="144100"/>
              </a:lnSpc>
              <a:spcBef>
                <a:spcPts val="1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Contenus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textuels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dans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fichier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HTML,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mais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aussi images,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sons,  vidéos,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CSS,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JavaScript,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polices d'écriture, etc.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tous ces fichiers  sont chargés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dans le navigateur 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page</a:t>
            </a:r>
            <a:r>
              <a:rPr sz="24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web.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44900" y="355600"/>
            <a:ext cx="2842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Mais pas que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...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939800" y="3352800"/>
            <a:ext cx="8128000" cy="398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9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7900" y="355600"/>
            <a:ext cx="3075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Mon premier</a:t>
            </a:r>
            <a:r>
              <a:rPr sz="3000" spc="-9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site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403591" y="1766329"/>
            <a:ext cx="9399623" cy="4244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90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71100" cy="7556500"/>
            <a:chOff x="0" y="0"/>
            <a:chExt cx="10071100" cy="7556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071100" cy="755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491801"/>
              <a:ext cx="10071100" cy="2880360"/>
            </a:xfrm>
            <a:custGeom>
              <a:avLst/>
              <a:gdLst/>
              <a:ahLst/>
              <a:cxnLst/>
              <a:rect l="l" t="t" r="r" b="b"/>
              <a:pathLst>
                <a:path w="10071100" h="2880360">
                  <a:moveTo>
                    <a:pt x="0" y="0"/>
                  </a:moveTo>
                  <a:lnTo>
                    <a:pt x="10071100" y="0"/>
                  </a:lnTo>
                  <a:lnTo>
                    <a:pt x="10071100" y="2880321"/>
                  </a:lnTo>
                  <a:lnTo>
                    <a:pt x="0" y="2880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8600" y="1254760"/>
            <a:ext cx="901065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Ouvrez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index.html et ajoutez un lien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vers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la page page2.html du 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sous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dossier</a:t>
            </a:r>
            <a:r>
              <a:rPr sz="2400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page_interne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27500" y="330200"/>
            <a:ext cx="1826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Exercice</a:t>
            </a:r>
            <a:r>
              <a:rPr sz="3000" spc="-90" dirty="0"/>
              <a:t> </a:t>
            </a:r>
            <a:r>
              <a:rPr sz="3000" dirty="0"/>
              <a:t>!</a:t>
            </a:r>
            <a:endParaRPr sz="3000"/>
          </a:p>
        </p:txBody>
      </p:sp>
      <p:grpSp>
        <p:nvGrpSpPr>
          <p:cNvPr id="7" name="object 7"/>
          <p:cNvGrpSpPr/>
          <p:nvPr/>
        </p:nvGrpSpPr>
        <p:grpSpPr>
          <a:xfrm>
            <a:off x="749300" y="3797300"/>
            <a:ext cx="8686800" cy="2298700"/>
            <a:chOff x="749300" y="3797300"/>
            <a:chExt cx="8686800" cy="2298700"/>
          </a:xfrm>
        </p:grpSpPr>
        <p:sp>
          <p:nvSpPr>
            <p:cNvPr id="8" name="object 8"/>
            <p:cNvSpPr/>
            <p:nvPr/>
          </p:nvSpPr>
          <p:spPr>
            <a:xfrm>
              <a:off x="749300" y="3797300"/>
              <a:ext cx="8686800" cy="736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16100" y="5092700"/>
              <a:ext cx="3581400" cy="4699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45200" y="4838700"/>
              <a:ext cx="2400300" cy="1257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91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71100" cy="7556500"/>
            <a:chOff x="0" y="0"/>
            <a:chExt cx="10071100" cy="7556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071100" cy="755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563810"/>
              <a:ext cx="10071100" cy="2880360"/>
            </a:xfrm>
            <a:custGeom>
              <a:avLst/>
              <a:gdLst/>
              <a:ahLst/>
              <a:cxnLst/>
              <a:rect l="l" t="t" r="r" b="b"/>
              <a:pathLst>
                <a:path w="10071100" h="2880360">
                  <a:moveTo>
                    <a:pt x="0" y="0"/>
                  </a:moveTo>
                  <a:lnTo>
                    <a:pt x="10071100" y="0"/>
                  </a:lnTo>
                  <a:lnTo>
                    <a:pt x="10071100" y="2880321"/>
                  </a:lnTo>
                  <a:lnTo>
                    <a:pt x="0" y="2880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8600" y="1254760"/>
            <a:ext cx="877443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Ouvrez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page2.html, ajoutez lui un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titre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h1 et ajoutez un lien de 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retour vers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l'accueil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(index.html)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en </a:t>
            </a:r>
            <a:r>
              <a:rPr sz="2400" dirty="0">
                <a:solidFill>
                  <a:srgbClr val="FAF9F9"/>
                </a:solidFill>
                <a:latin typeface="Arial"/>
                <a:cs typeface="Arial"/>
              </a:rPr>
              <a:t>remontant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d'un</a:t>
            </a:r>
            <a:r>
              <a:rPr sz="2400" spc="-5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"/>
                <a:cs typeface="Arial"/>
              </a:rPr>
              <a:t>dossier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27500" y="330200"/>
            <a:ext cx="1826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Exercice</a:t>
            </a:r>
            <a:r>
              <a:rPr sz="3000" spc="-90" dirty="0"/>
              <a:t> </a:t>
            </a:r>
            <a:r>
              <a:rPr sz="3000" dirty="0"/>
              <a:t>!</a:t>
            </a:r>
            <a:endParaRPr sz="3000"/>
          </a:p>
        </p:txBody>
      </p:sp>
      <p:grpSp>
        <p:nvGrpSpPr>
          <p:cNvPr id="7" name="object 7"/>
          <p:cNvGrpSpPr/>
          <p:nvPr/>
        </p:nvGrpSpPr>
        <p:grpSpPr>
          <a:xfrm>
            <a:off x="927100" y="4140200"/>
            <a:ext cx="8001000" cy="2120900"/>
            <a:chOff x="927100" y="4140200"/>
            <a:chExt cx="8001000" cy="2120900"/>
          </a:xfrm>
        </p:grpSpPr>
        <p:sp>
          <p:nvSpPr>
            <p:cNvPr id="8" name="object 8"/>
            <p:cNvSpPr/>
            <p:nvPr/>
          </p:nvSpPr>
          <p:spPr>
            <a:xfrm>
              <a:off x="927100" y="4140200"/>
              <a:ext cx="8001000" cy="774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35500" y="5308600"/>
              <a:ext cx="1358900" cy="952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92</a:t>
            </a:fld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93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9916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L’attribut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target="_blank"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d’ouvrir un lien dans une nouvelle 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fenêtre/onglet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fonction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du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navigateur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134" y="3073298"/>
            <a:ext cx="5186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&lt;a 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href="index.html" </a:t>
            </a:r>
            <a:r>
              <a:rPr sz="2400" dirty="0">
                <a:solidFill>
                  <a:srgbClr val="00B00A"/>
                </a:solidFill>
                <a:latin typeface="Arial"/>
                <a:cs typeface="Arial"/>
              </a:rPr>
              <a:t>target=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"</a:t>
            </a:r>
            <a:r>
              <a:rPr sz="2400" dirty="0">
                <a:solidFill>
                  <a:srgbClr val="418DD3"/>
                </a:solidFill>
                <a:latin typeface="Arial"/>
                <a:cs typeface="Arial"/>
              </a:rPr>
              <a:t>_blank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"</a:t>
            </a:r>
            <a:r>
              <a:rPr sz="2400" spc="-8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37744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3670300"/>
            <a:ext cx="7741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Laisser l'utilisateur garder le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contrôle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son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navigateur</a:t>
            </a:r>
            <a:r>
              <a:rPr sz="24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39900" y="355600"/>
            <a:ext cx="665225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Ouvrir un lien dans un nouvel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onglet</a:t>
            </a:r>
            <a:endParaRPr sz="30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"/>
                <a:cs typeface="Arial"/>
              </a:rPr>
              <a:t>94</a:t>
            </a:fld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69161"/>
            <a:ext cx="855408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Comme dans 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Word,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renvoyer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l’utilisateur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l’intérieur  d’une page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6187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334260"/>
            <a:ext cx="8493125" cy="222250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cible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est définie par un</a:t>
            </a:r>
            <a:r>
              <a:rPr sz="24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id="ancre_du_lien"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utilise </a:t>
            </a:r>
            <a:r>
              <a:rPr sz="2400" dirty="0">
                <a:solidFill>
                  <a:srgbClr val="E46C0A"/>
                </a:solidFill>
                <a:latin typeface="Arial"/>
                <a:cs typeface="Arial"/>
              </a:rPr>
              <a:t>&lt;a </a:t>
            </a:r>
            <a:r>
              <a:rPr sz="2400" spc="-5" dirty="0">
                <a:solidFill>
                  <a:srgbClr val="E46C0A"/>
                </a:solidFill>
                <a:latin typeface="Arial"/>
                <a:cs typeface="Arial"/>
              </a:rPr>
              <a:t>href="#ancre_du_lien"&gt;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24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lien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4400"/>
              </a:lnSpc>
              <a:spcBef>
                <a:spcPts val="300"/>
              </a:spcBef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Utilisé pour les liens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« retour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en haut de page », wikipedia, etc.  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L’ancre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apparaît dans l’url</a:t>
            </a:r>
            <a:r>
              <a:rPr sz="24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1648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37109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900" y="42697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360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0400" y="5013959"/>
            <a:ext cx="7240905" cy="96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8499"/>
              </a:lnSpc>
              <a:spcBef>
                <a:spcPts val="100"/>
              </a:spcBef>
            </a:pP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https://fr.wikipedia.org/wiki/ </a:t>
            </a:r>
            <a:r>
              <a:rPr sz="2400" spc="-10" dirty="0">
                <a:solidFill>
                  <a:srgbClr val="C24E06"/>
                </a:solid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</a:rPr>
              <a:t>Hypertext_Markup_Language#Description_de_HTML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58900" y="355600"/>
            <a:ext cx="74174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Des </a:t>
            </a:r>
            <a:r>
              <a:rPr sz="3000" dirty="0">
                <a:solidFill>
                  <a:srgbClr val="585858"/>
                </a:solidFill>
              </a:rPr>
              <a:t>liens « internes » ou </a:t>
            </a:r>
            <a:r>
              <a:rPr sz="3000" spc="-5" dirty="0">
                <a:solidFill>
                  <a:srgbClr val="585858"/>
                </a:solidFill>
              </a:rPr>
              <a:t>ancres</a:t>
            </a:r>
            <a:r>
              <a:rPr sz="3000" spc="-10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internes</a:t>
            </a:r>
            <a:endParaRPr sz="30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100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81400" y="6756400"/>
            <a:ext cx="2910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"/>
                <a:cs typeface="Arial"/>
                <a:hlinkClick r:id="rId2"/>
              </a:rPr>
              <a:t>http://www.visuodesign.com/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071100" cy="617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101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1644599"/>
            <a:ext cx="9842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305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1412422"/>
            <a:ext cx="5629275" cy="2299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41900"/>
              </a:lnSpc>
              <a:spcBef>
                <a:spcPts val="120"/>
              </a:spcBef>
            </a:pPr>
            <a:r>
              <a:rPr sz="2100" spc="5" dirty="0">
                <a:solidFill>
                  <a:srgbClr val="E46C0A"/>
                </a:solidFill>
                <a:latin typeface="Arial"/>
                <a:cs typeface="Arial"/>
              </a:rPr>
              <a:t>&lt;a href="</a:t>
            </a:r>
            <a:r>
              <a:rPr sz="2100" spc="5" dirty="0">
                <a:solidFill>
                  <a:srgbClr val="418DD3"/>
                </a:solidFill>
                <a:latin typeface="Arial"/>
                <a:cs typeface="Arial"/>
                <a:hlinkClick r:id="rId2"/>
              </a:rPr>
              <a:t>mailto:</a:t>
            </a:r>
            <a:r>
              <a:rPr sz="2100" spc="5" dirty="0">
                <a:solidFill>
                  <a:srgbClr val="E46C0A"/>
                </a:solidFill>
                <a:latin typeface="Arial"/>
                <a:cs typeface="Arial"/>
                <a:hlinkClick r:id="rId2"/>
              </a:rPr>
              <a:t>monmail@gmail.com"&gt; </a:t>
            </a:r>
            <a:r>
              <a:rPr sz="2100" dirty="0">
                <a:solidFill>
                  <a:srgbClr val="585858"/>
                </a:solidFill>
                <a:latin typeface="Arial"/>
                <a:cs typeface="Arial"/>
              </a:rPr>
              <a:t>permet  de </a:t>
            </a:r>
            <a:r>
              <a:rPr sz="2100" spc="5" dirty="0">
                <a:solidFill>
                  <a:srgbClr val="585858"/>
                </a:solidFill>
                <a:latin typeface="Arial"/>
                <a:cs typeface="Arial"/>
              </a:rPr>
              <a:t>créer </a:t>
            </a:r>
            <a:r>
              <a:rPr sz="2100" dirty="0">
                <a:solidFill>
                  <a:srgbClr val="585858"/>
                </a:solidFill>
                <a:latin typeface="Arial"/>
                <a:cs typeface="Arial"/>
              </a:rPr>
              <a:t>un lien qui ouvrira automatiquement </a:t>
            </a:r>
            <a:r>
              <a:rPr sz="2100" spc="-5" dirty="0">
                <a:solidFill>
                  <a:srgbClr val="585858"/>
                </a:solidFill>
                <a:latin typeface="Arial"/>
                <a:cs typeface="Arial"/>
              </a:rPr>
              <a:t>le  </a:t>
            </a:r>
            <a:r>
              <a:rPr sz="2100" dirty="0">
                <a:solidFill>
                  <a:srgbClr val="585858"/>
                </a:solidFill>
                <a:latin typeface="Arial"/>
                <a:cs typeface="Arial"/>
              </a:rPr>
              <a:t>client </a:t>
            </a:r>
            <a:r>
              <a:rPr sz="2100" spc="5" dirty="0">
                <a:solidFill>
                  <a:srgbClr val="585858"/>
                </a:solidFill>
                <a:latin typeface="Arial"/>
                <a:cs typeface="Arial"/>
              </a:rPr>
              <a:t>mail </a:t>
            </a:r>
            <a:r>
              <a:rPr sz="2100" dirty="0">
                <a:solidFill>
                  <a:srgbClr val="585858"/>
                </a:solidFill>
                <a:latin typeface="Arial"/>
                <a:cs typeface="Arial"/>
              </a:rPr>
              <a:t>de la personne </a:t>
            </a:r>
            <a:r>
              <a:rPr sz="2100" spc="5" dirty="0">
                <a:solidFill>
                  <a:srgbClr val="585858"/>
                </a:solidFill>
                <a:latin typeface="Arial"/>
                <a:cs typeface="Arial"/>
              </a:rPr>
              <a:t>(à </a:t>
            </a:r>
            <a:r>
              <a:rPr sz="2100" dirty="0">
                <a:solidFill>
                  <a:srgbClr val="585858"/>
                </a:solidFill>
                <a:latin typeface="Arial"/>
                <a:cs typeface="Arial"/>
              </a:rPr>
              <a:t>éviter </a:t>
            </a:r>
            <a:r>
              <a:rPr sz="2100" spc="5" dirty="0">
                <a:solidFill>
                  <a:srgbClr val="585858"/>
                </a:solidFill>
                <a:latin typeface="Arial"/>
                <a:cs typeface="Arial"/>
              </a:rPr>
              <a:t>car mail </a:t>
            </a:r>
            <a:r>
              <a:rPr sz="2100" dirty="0">
                <a:solidFill>
                  <a:srgbClr val="585858"/>
                </a:solidFill>
                <a:latin typeface="Arial"/>
                <a:cs typeface="Arial"/>
              </a:rPr>
              <a:t>en  dur donc </a:t>
            </a:r>
            <a:r>
              <a:rPr sz="2100" spc="5" dirty="0">
                <a:solidFill>
                  <a:srgbClr val="585858"/>
                </a:solidFill>
                <a:latin typeface="Arial"/>
                <a:cs typeface="Arial"/>
              </a:rPr>
              <a:t>récupérable </a:t>
            </a:r>
            <a:r>
              <a:rPr sz="2100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2100" spc="5" dirty="0">
                <a:solidFill>
                  <a:srgbClr val="585858"/>
                </a:solidFill>
                <a:latin typeface="Arial"/>
                <a:cs typeface="Arial"/>
              </a:rPr>
              <a:t>spam =&gt; formulaire  </a:t>
            </a:r>
            <a:r>
              <a:rPr sz="2100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100" spc="5" dirty="0">
                <a:solidFill>
                  <a:srgbClr val="585858"/>
                </a:solidFill>
                <a:latin typeface="Arial"/>
                <a:cs typeface="Arial"/>
              </a:rPr>
              <a:t>contact</a:t>
            </a:r>
            <a:r>
              <a:rPr sz="21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585858"/>
                </a:solidFill>
                <a:latin typeface="Arial"/>
                <a:cs typeface="Arial"/>
              </a:rPr>
              <a:t>)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400" y="4489399"/>
            <a:ext cx="9842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305" dirty="0">
                <a:solidFill>
                  <a:srgbClr val="666666"/>
                </a:solidFill>
                <a:latin typeface="Arial"/>
                <a:cs typeface="Arial"/>
              </a:rPr>
              <a:t>!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5500" y="4257223"/>
            <a:ext cx="5530850" cy="940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2900"/>
              </a:lnSpc>
              <a:spcBef>
                <a:spcPts val="95"/>
              </a:spcBef>
            </a:pPr>
            <a:r>
              <a:rPr sz="2100" spc="5" dirty="0">
                <a:solidFill>
                  <a:srgbClr val="E46C0A"/>
                </a:solidFill>
                <a:latin typeface="Arial"/>
                <a:cs typeface="Arial"/>
              </a:rPr>
              <a:t>&lt;a </a:t>
            </a:r>
            <a:r>
              <a:rPr sz="2100" dirty="0">
                <a:solidFill>
                  <a:srgbClr val="E46C0A"/>
                </a:solidFill>
                <a:latin typeface="Arial"/>
                <a:cs typeface="Arial"/>
              </a:rPr>
              <a:t>href="</a:t>
            </a:r>
            <a:r>
              <a:rPr sz="2100" dirty="0">
                <a:solidFill>
                  <a:srgbClr val="418DD3"/>
                </a:solidFill>
                <a:latin typeface="Arial"/>
                <a:cs typeface="Arial"/>
              </a:rPr>
              <a:t>tel:</a:t>
            </a:r>
            <a:r>
              <a:rPr sz="2100" dirty="0">
                <a:solidFill>
                  <a:srgbClr val="E46C0A"/>
                </a:solidFill>
                <a:latin typeface="Arial"/>
                <a:cs typeface="Arial"/>
              </a:rPr>
              <a:t>13371337"&gt; </a:t>
            </a:r>
            <a:r>
              <a:rPr sz="2100" dirty="0">
                <a:solidFill>
                  <a:srgbClr val="4C4C4C"/>
                </a:solidFill>
                <a:latin typeface="Arial"/>
                <a:cs typeface="Arial"/>
              </a:rPr>
              <a:t>: permet de définir un  numéro de </a:t>
            </a:r>
            <a:r>
              <a:rPr sz="2100" spc="5" dirty="0">
                <a:solidFill>
                  <a:srgbClr val="4C4C4C"/>
                </a:solidFill>
                <a:latin typeface="Arial"/>
                <a:cs typeface="Arial"/>
              </a:rPr>
              <a:t>téléphone à</a:t>
            </a:r>
            <a:r>
              <a:rPr sz="2100" spc="-1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4C4C4C"/>
                </a:solidFill>
                <a:latin typeface="Arial"/>
                <a:cs typeface="Arial"/>
              </a:rPr>
              <a:t>appeler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74900" y="355600"/>
            <a:ext cx="53848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Un </a:t>
            </a:r>
            <a:r>
              <a:rPr sz="3000" dirty="0">
                <a:solidFill>
                  <a:srgbClr val="585858"/>
                </a:solidFill>
              </a:rPr>
              <a:t>lien </a:t>
            </a:r>
            <a:r>
              <a:rPr sz="3000" spc="-5" dirty="0">
                <a:solidFill>
                  <a:srgbClr val="585858"/>
                </a:solidFill>
              </a:rPr>
              <a:t>vers </a:t>
            </a:r>
            <a:r>
              <a:rPr sz="3000" dirty="0">
                <a:solidFill>
                  <a:srgbClr val="585858"/>
                </a:solidFill>
              </a:rPr>
              <a:t>une </a:t>
            </a:r>
            <a:r>
              <a:rPr sz="3000" spc="-5" dirty="0">
                <a:solidFill>
                  <a:srgbClr val="585858"/>
                </a:solidFill>
              </a:rPr>
              <a:t>adresse</a:t>
            </a:r>
            <a:r>
              <a:rPr sz="3000" spc="-7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mail</a:t>
            </a:r>
            <a:endParaRPr sz="3000"/>
          </a:p>
        </p:txBody>
      </p:sp>
      <p:grpSp>
        <p:nvGrpSpPr>
          <p:cNvPr id="9" name="object 9"/>
          <p:cNvGrpSpPr/>
          <p:nvPr/>
        </p:nvGrpSpPr>
        <p:grpSpPr>
          <a:xfrm>
            <a:off x="6953602" y="1625600"/>
            <a:ext cx="2406650" cy="4241800"/>
            <a:chOff x="6953602" y="1625600"/>
            <a:chExt cx="2406650" cy="4241800"/>
          </a:xfrm>
        </p:grpSpPr>
        <p:sp>
          <p:nvSpPr>
            <p:cNvPr id="10" name="object 10"/>
            <p:cNvSpPr/>
            <p:nvPr/>
          </p:nvSpPr>
          <p:spPr>
            <a:xfrm>
              <a:off x="6972299" y="1625600"/>
              <a:ext cx="2387600" cy="4241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71604" y="4572254"/>
              <a:ext cx="863600" cy="360680"/>
            </a:xfrm>
            <a:custGeom>
              <a:avLst/>
              <a:gdLst/>
              <a:ahLst/>
              <a:cxnLst/>
              <a:rect l="l" t="t" r="r" b="b"/>
              <a:pathLst>
                <a:path w="863600" h="360679">
                  <a:moveTo>
                    <a:pt x="60058" y="0"/>
                  </a:moveTo>
                  <a:lnTo>
                    <a:pt x="803529" y="0"/>
                  </a:lnTo>
                  <a:lnTo>
                    <a:pt x="826909" y="4719"/>
                  </a:lnTo>
                  <a:lnTo>
                    <a:pt x="846004" y="17589"/>
                  </a:lnTo>
                  <a:lnTo>
                    <a:pt x="858878" y="36679"/>
                  </a:lnTo>
                  <a:lnTo>
                    <a:pt x="863600" y="60058"/>
                  </a:lnTo>
                  <a:lnTo>
                    <a:pt x="863600" y="300304"/>
                  </a:lnTo>
                  <a:lnTo>
                    <a:pt x="858878" y="323682"/>
                  </a:lnTo>
                  <a:lnTo>
                    <a:pt x="846004" y="342773"/>
                  </a:lnTo>
                  <a:lnTo>
                    <a:pt x="826909" y="355643"/>
                  </a:lnTo>
                  <a:lnTo>
                    <a:pt x="803529" y="360362"/>
                  </a:lnTo>
                  <a:lnTo>
                    <a:pt x="60058" y="360362"/>
                  </a:lnTo>
                  <a:lnTo>
                    <a:pt x="36679" y="355643"/>
                  </a:lnTo>
                  <a:lnTo>
                    <a:pt x="17589" y="342773"/>
                  </a:lnTo>
                  <a:lnTo>
                    <a:pt x="4719" y="323682"/>
                  </a:lnTo>
                  <a:lnTo>
                    <a:pt x="0" y="300304"/>
                  </a:lnTo>
                  <a:lnTo>
                    <a:pt x="0" y="60058"/>
                  </a:lnTo>
                  <a:lnTo>
                    <a:pt x="4719" y="36679"/>
                  </a:lnTo>
                  <a:lnTo>
                    <a:pt x="17589" y="17589"/>
                  </a:lnTo>
                  <a:lnTo>
                    <a:pt x="36679" y="4719"/>
                  </a:lnTo>
                  <a:lnTo>
                    <a:pt x="60058" y="0"/>
                  </a:lnTo>
                  <a:close/>
                </a:path>
              </a:pathLst>
            </a:custGeom>
            <a:ln w="36004">
              <a:solidFill>
                <a:srgbClr val="6B00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794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794" y="4269054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"/>
                <a:cs typeface="Arial"/>
              </a:rPr>
              <a:t>102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60600" y="2489200"/>
            <a:ext cx="56476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Les </a:t>
            </a:r>
            <a:r>
              <a:rPr spc="-5" dirty="0"/>
              <a:t>éléments </a:t>
            </a:r>
            <a:r>
              <a:rPr dirty="0"/>
              <a:t>de</a:t>
            </a:r>
            <a:r>
              <a:rPr spc="-95" dirty="0"/>
              <a:t> </a:t>
            </a:r>
            <a:r>
              <a:rPr dirty="0"/>
              <a:t>liste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100" y="203200"/>
            <a:ext cx="4415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 listes non ordonnées</a:t>
            </a:r>
            <a:r>
              <a:rPr sz="2400" spc="-100" dirty="0"/>
              <a:t> </a:t>
            </a:r>
            <a:r>
              <a:rPr sz="2400" dirty="0"/>
              <a:t>&lt;ul&gt;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574005" y="5278581"/>
            <a:ext cx="2153855" cy="875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74900" y="1257300"/>
            <a:ext cx="5638800" cy="177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98</a:t>
            </a:fld>
            <a:endParaRPr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333230" cy="22225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5080" indent="-381000">
              <a:lnSpc>
                <a:spcPct val="144100"/>
              </a:lnSpc>
              <a:spcBef>
                <a:spcPts val="1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balise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&lt;ul&gt;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une liste non ordonnée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(unordered 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list).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Il faut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l’ouvrir en début de liste et la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fermer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après le dernier  élément de la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liste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La balise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&lt;li&gt;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UN élément de la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liste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08730" y="7204792"/>
            <a:ext cx="3639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99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11400" y="355600"/>
            <a:ext cx="55124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 listes non ordonnées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&lt;ul&gt;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6144</Words>
  <Application>Microsoft Office PowerPoint</Application>
  <PresentationFormat>Personnalisé</PresentationFormat>
  <Paragraphs>879</Paragraphs>
  <Slides>169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169</vt:i4>
      </vt:variant>
    </vt:vector>
  </HeadingPairs>
  <TitlesOfParts>
    <vt:vector size="172" baseType="lpstr">
      <vt:lpstr>Arial</vt:lpstr>
      <vt:lpstr>Calibri</vt:lpstr>
      <vt:lpstr>Office Theme</vt:lpstr>
      <vt:lpstr>Présentation PowerPoint</vt:lpstr>
      <vt:lpstr>Description du cours</vt:lpstr>
      <vt:lpstr>Programme initiation au HTML</vt:lpstr>
      <vt:lpstr>Programme initiation au HTML</vt:lpstr>
      <vt:lpstr>Les bases d’un site web</vt:lpstr>
      <vt:lpstr>Une page Web c’est …</vt:lpstr>
      <vt:lpstr>Un site Web c’est ...</vt:lpstr>
      <vt:lpstr>Mais pas que ...</vt:lpstr>
      <vt:lpstr>Mais pas que ...</vt:lpstr>
      <vt:lpstr>Mettre son site en ligne</vt:lpstr>
      <vt:lpstr>Le principe de « serveur web »</vt:lpstr>
      <vt:lpstr>Transférer un fichier sur le serveur</vt:lpstr>
      <vt:lpstr>Présentation PowerPoint</vt:lpstr>
      <vt:lpstr>Le client FTP</vt:lpstr>
      <vt:lpstr>Le HTML - généralités</vt:lpstr>
      <vt:lpstr>HTML : définition</vt:lpstr>
      <vt:lpstr>Le W3C</vt:lpstr>
      <vt:lpstr>Le WHATWG</vt:lpstr>
      <vt:lpstr>Générer du HTML avec un éditeur</vt:lpstr>
      <vt:lpstr>Brackets.io</vt:lpstr>
      <vt:lpstr>Atom</vt:lpstr>
      <vt:lpstr>Les éditeurs de texte plus avancés et spécialisés</vt:lpstr>
      <vt:lpstr>D’autres éditeurs</vt:lpstr>
      <vt:lpstr>Les éditeurs « WYSIWYG »</vt:lpstr>
      <vt:lpstr>Générer du HTML depuis un CMS</vt:lpstr>
      <vt:lpstr>Générer du HTML depuis un langage côté serveur</vt:lpstr>
      <vt:lpstr>Présentation PowerPoint</vt:lpstr>
      <vt:lpstr>La syntaxe HTML : balises,  éléments et attributs</vt:lpstr>
      <vt:lpstr>Le principe de balise</vt:lpstr>
      <vt:lpstr>Le principe de balise</vt:lpstr>
      <vt:lpstr>Le principe de balise</vt:lpstr>
      <vt:lpstr>Le principe de balise</vt:lpstr>
      <vt:lpstr>Attributs et valeurs</vt:lpstr>
      <vt:lpstr>Attributs et valeurs</vt:lpstr>
      <vt:lpstr>Exemples d’attributs</vt:lpstr>
      <vt:lpstr>Exemples d’attributs</vt:lpstr>
      <vt:lpstr>Doctype, html, body : structure  d'un document valide</vt:lpstr>
      <vt:lpstr>Présentation PowerPoint</vt:lpstr>
      <vt:lpstr>La notion de doctype</vt:lpstr>
      <vt:lpstr>Le doctype HTML5</vt:lpstr>
      <vt:lpstr>La balise &lt;html&gt;</vt:lpstr>
      <vt:lpstr>L'attribut lang</vt:lpstr>
      <vt:lpstr>La balise &lt;head&gt;</vt:lpstr>
      <vt:lpstr>La balise &lt;title&gt;</vt:lpstr>
      <vt:lpstr>La balise &lt;head&gt; : les balises meta</vt:lpstr>
      <vt:lpstr>Présentation PowerPoint</vt:lpstr>
      <vt:lpstr>La balise &lt;body&gt;</vt:lpstr>
      <vt:lpstr>En résumé</vt:lpstr>
      <vt:lpstr>C’est valide !</vt:lpstr>
      <vt:lpstr>Les commentaires dans le HTML</vt:lpstr>
      <vt:lpstr>Les éléments de structuration  du contenu</vt:lpstr>
      <vt:lpstr>La balise « division » &lt;div&gt;</vt:lpstr>
      <vt:lpstr>La balise « division » &lt;div&gt;</vt:lpstr>
      <vt:lpstr>Grille en div</vt:lpstr>
      <vt:lpstr>La balise paragraphe &lt;p&gt;</vt:lpstr>
      <vt:lpstr>La balise paragraphe &lt;p&gt;</vt:lpstr>
      <vt:lpstr>Espaces insécables</vt:lpstr>
      <vt:lpstr>Espaces insécables</vt:lpstr>
      <vt:lpstr>D'autres entités HTML</vt:lpstr>
      <vt:lpstr>Les titres h1 – h6</vt:lpstr>
      <vt:lpstr>Les titres h1 – h6</vt:lpstr>
      <vt:lpstr>Blockquote, une citation</vt:lpstr>
      <vt:lpstr>Blockquote, une citation</vt:lpstr>
      <vt:lpstr>Exemple de blockquote stylée</vt:lpstr>
      <vt:lpstr>Les éléments de « mise en  forme » de texte</vt:lpstr>
      <vt:lpstr>Éléments en ligne « inline »</vt:lpstr>
      <vt:lpstr>L’ élément &lt;strong&gt;</vt:lpstr>
      <vt:lpstr>L’ élément &lt;strong&gt;</vt:lpstr>
      <vt:lpstr>L’ élément &lt;em&gt;</vt:lpstr>
      <vt:lpstr>L’ élément &lt;em&gt;</vt:lpstr>
      <vt:lpstr>L’ élément &lt;span&gt;</vt:lpstr>
      <vt:lpstr>L’ élément &lt;span&gt;</vt:lpstr>
      <vt:lpstr>D’autres éléments</vt:lpstr>
      <vt:lpstr>Les liens dans les documents  HTML</vt:lpstr>
      <vt:lpstr>Fonction d'un lien</vt:lpstr>
      <vt:lpstr>La balise &lt;a&gt;</vt:lpstr>
      <vt:lpstr>La balise &lt;a&gt; pour les liens</vt:lpstr>
      <vt:lpstr>Lien externe vers un autre site</vt:lpstr>
      <vt:lpstr>Liens internes et hiérarchisation du site</vt:lpstr>
      <vt:lpstr>Liens internes et hiérarchisation du site</vt:lpstr>
      <vt:lpstr>Exercice !</vt:lpstr>
      <vt:lpstr>Lien vers un fichier du même répertoire</vt:lpstr>
      <vt:lpstr>Mon premier site</vt:lpstr>
      <vt:lpstr>Exercice !</vt:lpstr>
      <vt:lpstr>Exercice !</vt:lpstr>
      <vt:lpstr>Exercice !</vt:lpstr>
      <vt:lpstr>Liens vers un autre répertoire</vt:lpstr>
      <vt:lpstr>Descendre dans un sous répertoire</vt:lpstr>
      <vt:lpstr>Remonter d’un répertoire</vt:lpstr>
      <vt:lpstr>Mon premier site</vt:lpstr>
      <vt:lpstr>Exercice !</vt:lpstr>
      <vt:lpstr>Exercice !</vt:lpstr>
      <vt:lpstr>Ouvrir un lien dans un nouvel onglet</vt:lpstr>
      <vt:lpstr>Des liens « internes » ou ancres internes</vt:lpstr>
      <vt:lpstr>Présentation PowerPoint</vt:lpstr>
      <vt:lpstr>Un lien vers une adresse mail</vt:lpstr>
      <vt:lpstr>Les éléments de liste</vt:lpstr>
      <vt:lpstr>Les listes non ordonnées &lt;ul&gt;</vt:lpstr>
      <vt:lpstr>Les listes non ordonnées &lt;ul&gt;</vt:lpstr>
      <vt:lpstr>Les listes ordonnées &lt;ol&gt;</vt:lpstr>
      <vt:lpstr>Les listes ordonnées &lt;ol&gt;</vt:lpstr>
      <vt:lpstr>Contenu d’une liste</vt:lpstr>
      <vt:lpstr>Exemple d’imbrication</vt:lpstr>
      <vt:lpstr>Exemple d’imbrication</vt:lpstr>
      <vt:lpstr>Les listes en pratique – les onglets</vt:lpstr>
      <vt:lpstr>Les listes en pratique – les navigations</vt:lpstr>
      <vt:lpstr>Les listes en pratique –  les navigations</vt:lpstr>
      <vt:lpstr>Ajouter des images avec la  balise &lt;img&gt;</vt:lpstr>
      <vt:lpstr>Le format JPEG- Joint Photographic Experts Group</vt:lpstr>
      <vt:lpstr>Le format GIF - Graphics Interchange Format</vt:lpstr>
      <vt:lpstr>Présentation PowerPoint</vt:lpstr>
      <vt:lpstr>Le format PNG - Portable Network Graphics</vt:lpstr>
      <vt:lpstr>En résumé</vt:lpstr>
      <vt:lpstr>Compresser une image JPEG outils</vt:lpstr>
      <vt:lpstr>La balise &lt;img&gt;</vt:lpstr>
      <vt:lpstr>La balise &lt;img&gt; et source de l'image</vt:lpstr>
      <vt:lpstr>La balise &lt;img&gt; et attribut « alt »</vt:lpstr>
      <vt:lpstr>La balise &lt;img&gt; et attribut « alt »</vt:lpstr>
      <vt:lpstr>Attributs width et height</vt:lpstr>
      <vt:lpstr>Exemple</vt:lpstr>
      <vt:lpstr>L'attribut title</vt:lpstr>
      <vt:lpstr>Bonus : intégrer une vidéo</vt:lpstr>
      <vt:lpstr>Bonus : intégrer une vidéo</vt:lpstr>
      <vt:lpstr>Bonus : intégrer du son</vt:lpstr>
      <vt:lpstr>Bonus : intégrer du son</vt:lpstr>
      <vt:lpstr>D’autres types d’iframe</vt:lpstr>
      <vt:lpstr>Les tableaux HTML</vt:lpstr>
      <vt:lpstr>Les tableaux, introduction</vt:lpstr>
      <vt:lpstr>Créer un tableau : &lt;table&gt;</vt:lpstr>
      <vt:lpstr>Exemple de tableau simple</vt:lpstr>
      <vt:lpstr>Exemple de tableau simple</vt:lpstr>
      <vt:lpstr>Un avant-goût de CSS</vt:lpstr>
      <vt:lpstr>Ajouter une entête avec &lt;th&gt;</vt:lpstr>
      <vt:lpstr>Ajouter un titre au  tableau</vt:lpstr>
      <vt:lpstr>Bonus - Fusion de  cellules</vt:lpstr>
      <vt:lpstr>Bonus - Fusion de  lignes</vt:lpstr>
      <vt:lpstr>Les formulaires</vt:lpstr>
      <vt:lpstr>Les formulaires sont partout autour de nous</vt:lpstr>
      <vt:lpstr>La balise &lt;form&gt;</vt:lpstr>
      <vt:lpstr>Exemple de la balise form en action</vt:lpstr>
      <vt:lpstr>La zone de texte monoligne &lt;input&gt;</vt:lpstr>
      <vt:lpstr>Le label</vt:lpstr>
      <vt:lpstr>Associer le label au champ</vt:lpstr>
      <vt:lpstr>L'attribut « value »</vt:lpstr>
      <vt:lpstr>L'attribut « value »</vt:lpstr>
      <vt:lpstr>En résumé pour n'importe quel champ il faut toujours au  moins</vt:lpstr>
      <vt:lpstr>Présentation PowerPoint</vt:lpstr>
      <vt:lpstr>Les placeholder (ne sont pas des labels ! )</vt:lpstr>
      <vt:lpstr>Zone de texte multiligne &lt;textarea&gt;</vt:lpstr>
      <vt:lpstr>Attributs utiles pour textarea</vt:lpstr>
      <vt:lpstr>Les cases à cocher &lt;input type="checkbox"&gt;</vt:lpstr>
      <vt:lpstr>Les cases à cocher &lt;input type="checkbox"&gt;</vt:lpstr>
      <vt:lpstr>Les cases à cocher &lt;input type="checkbox"&gt;</vt:lpstr>
      <vt:lpstr>Les boutons radio &lt;input type="radio"&gt;</vt:lpstr>
      <vt:lpstr>Les boutons radio &lt;input type="radio"&gt;</vt:lpstr>
      <vt:lpstr>Groupe de boutons radio</vt:lpstr>
      <vt:lpstr>Les listes déroulantes &lt;select&gt;</vt:lpstr>
      <vt:lpstr>Les listes déroulantes &lt;select&gt;</vt:lpstr>
      <vt:lpstr>Bouton d’envoi input type="submit"</vt:lpstr>
      <vt:lpstr>Petit résumé des  champs</vt:lpstr>
      <vt:lpstr>Bouton de reset, input type="reset"</vt:lpstr>
      <vt:lpstr>Bouton &lt;button type="button"&gt;</vt:lpstr>
      <vt:lpstr>Bouton &lt;button type="button"&gt;</vt:lpstr>
      <vt:lpstr>Désactiver un champ : disabled="disabled"</vt:lpstr>
      <vt:lpstr>Présentation PowerPoint</vt:lpstr>
      <vt:lpstr>Présentation PowerPoint</vt:lpstr>
      <vt:lpstr>Uploader un fichier : type = file</vt:lpstr>
      <vt:lpstr>Cacher un champ type="hidden"</vt:lpstr>
      <vt:lpstr>Liste non exhaustive de quelques balises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Initiation-HTML-CSS-no-exo.key</dc:title>
  <cp:lastModifiedBy>Alexandre Bougrat</cp:lastModifiedBy>
  <cp:revision>6</cp:revision>
  <dcterms:created xsi:type="dcterms:W3CDTF">2022-04-19T21:45:55Z</dcterms:created>
  <dcterms:modified xsi:type="dcterms:W3CDTF">2022-04-19T22:16:11Z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2017-04-24T00:00:00Z</vt:filetime>
  </property>
  <property fmtid="{D5CDD505-2E9C-101B-9397-08002B2CF9AE}" pid="3" name="Creator">
    <vt:lpwstr>Keynote</vt:lpwstr>
  </property>
  <property fmtid="{D5CDD505-2E9C-101B-9397-08002B2CF9AE}" pid="4" name="LastSaved">
    <vt:filetime>2022-04-19T00:00:00Z</vt:filetime>
  </property>
</Properties>
</file>